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9"/>
  </p:notesMasterIdLst>
  <p:sldIdLst>
    <p:sldId id="256" r:id="rId2"/>
    <p:sldId id="295" r:id="rId3"/>
    <p:sldId id="297" r:id="rId4"/>
    <p:sldId id="299" r:id="rId5"/>
    <p:sldId id="298" r:id="rId6"/>
    <p:sldId id="300" r:id="rId7"/>
    <p:sldId id="302" r:id="rId8"/>
    <p:sldId id="296" r:id="rId9"/>
    <p:sldId id="305" r:id="rId10"/>
    <p:sldId id="319" r:id="rId11"/>
    <p:sldId id="310" r:id="rId12"/>
    <p:sldId id="311" r:id="rId13"/>
    <p:sldId id="339" r:id="rId14"/>
    <p:sldId id="340" r:id="rId15"/>
    <p:sldId id="308" r:id="rId16"/>
    <p:sldId id="312" r:id="rId17"/>
    <p:sldId id="313" r:id="rId18"/>
    <p:sldId id="314" r:id="rId19"/>
    <p:sldId id="322" r:id="rId20"/>
    <p:sldId id="316" r:id="rId21"/>
    <p:sldId id="323" r:id="rId22"/>
    <p:sldId id="324" r:id="rId23"/>
    <p:sldId id="325" r:id="rId24"/>
    <p:sldId id="331" r:id="rId25"/>
    <p:sldId id="330" r:id="rId26"/>
    <p:sldId id="334" r:id="rId27"/>
    <p:sldId id="332" r:id="rId28"/>
    <p:sldId id="326" r:id="rId29"/>
    <p:sldId id="336" r:id="rId30"/>
    <p:sldId id="338" r:id="rId31"/>
    <p:sldId id="309" r:id="rId32"/>
    <p:sldId id="306" r:id="rId33"/>
    <p:sldId id="307" r:id="rId34"/>
    <p:sldId id="337" r:id="rId35"/>
    <p:sldId id="320" r:id="rId36"/>
    <p:sldId id="328" r:id="rId37"/>
    <p:sldId id="258" r:id="rId38"/>
  </p:sldIdLst>
  <p:sldSz cx="9144000" cy="5143500" type="screen16x9"/>
  <p:notesSz cx="6858000" cy="9144000"/>
  <p:embeddedFontLst>
    <p:embeddedFont>
      <p:font typeface="Poppins" panose="00000500000000000000" pitchFamily="2" charset="0"/>
      <p:regular r:id="rId40"/>
      <p:bold r:id="rId41"/>
      <p:italic r:id="rId42"/>
      <p:boldItalic r:id="rId43"/>
    </p:embeddedFont>
    <p:embeddedFont>
      <p:font typeface="Poppins Light" panose="000004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tandardabschnitt" id="{1FFA2222-6B39-42F8-8759-D1CDB46E7A04}">
          <p14:sldIdLst>
            <p14:sldId id="256"/>
            <p14:sldId id="295"/>
          </p14:sldIdLst>
        </p14:section>
        <p14:section name="Einführung" id="{AD42F1A9-E060-4E97-B248-5A420E12AA9E}">
          <p14:sldIdLst>
            <p14:sldId id="297"/>
            <p14:sldId id="299"/>
            <p14:sldId id="298"/>
            <p14:sldId id="300"/>
            <p14:sldId id="302"/>
            <p14:sldId id="296"/>
          </p14:sldIdLst>
        </p14:section>
        <p14:section name="Deskriptive Analyse" id="{A51FFD83-3113-4482-A690-6022B9AA199E}">
          <p14:sldIdLst>
            <p14:sldId id="305"/>
            <p14:sldId id="319"/>
            <p14:sldId id="310"/>
            <p14:sldId id="311"/>
            <p14:sldId id="339"/>
            <p14:sldId id="340"/>
            <p14:sldId id="308"/>
            <p14:sldId id="312"/>
            <p14:sldId id="313"/>
            <p14:sldId id="314"/>
            <p14:sldId id="322"/>
            <p14:sldId id="316"/>
            <p14:sldId id="323"/>
            <p14:sldId id="324"/>
            <p14:sldId id="325"/>
            <p14:sldId id="331"/>
            <p14:sldId id="330"/>
            <p14:sldId id="334"/>
            <p14:sldId id="332"/>
            <p14:sldId id="326"/>
            <p14:sldId id="336"/>
            <p14:sldId id="338"/>
            <p14:sldId id="309"/>
          </p14:sldIdLst>
        </p14:section>
        <p14:section name="Feature Engineering" id="{8F98B422-7C8C-4B91-A425-68D876D8086F}">
          <p14:sldIdLst>
            <p14:sldId id="306"/>
          </p14:sldIdLst>
        </p14:section>
        <p14:section name="Praktische Umsetzung" id="{6BB8F3EF-4D56-445B-A41F-01D9F1618C32}">
          <p14:sldIdLst>
            <p14:sldId id="307"/>
            <p14:sldId id="337"/>
            <p14:sldId id="320"/>
            <p14:sldId id="328"/>
            <p14:sldId id="2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4853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84DA76C-795A-495A-BEFA-B778C0396278}">
  <a:tblStyle styleId="{F84DA76C-795A-495A-BEFA-B778C039627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1611BF4-621E-4B3C-804F-145F23E6AE4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8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034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094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c234826ef4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c234826ef4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8172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318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180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796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0654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c234826ef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c234826ef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5063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Zusätzliche Inputs wären natürlich wünschenswert:</a:t>
            </a:r>
          </a:p>
          <a:p>
            <a:r>
              <a:rPr lang="de-DE" dirty="0"/>
              <a:t>Anzahl verfügbarer Plätze</a:t>
            </a:r>
          </a:p>
        </p:txBody>
      </p:sp>
    </p:spTree>
    <p:extLst>
      <p:ext uri="{BB962C8B-B14F-4D97-AF65-F5344CB8AC3E}">
        <p14:creationId xmlns:p14="http://schemas.microsoft.com/office/powerpoint/2010/main" val="1028745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9635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13805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B">
  <p:cSld name="BLANK_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grpSp>
        <p:nvGrpSpPr>
          <p:cNvPr id="124" name="Google Shape;124;p12"/>
          <p:cNvGrpSpPr/>
          <p:nvPr/>
        </p:nvGrpSpPr>
        <p:grpSpPr>
          <a:xfrm>
            <a:off x="818844" y="502333"/>
            <a:ext cx="2324700" cy="2324700"/>
            <a:chOff x="-474900" y="321200"/>
            <a:chExt cx="2324700" cy="2324700"/>
          </a:xfrm>
        </p:grpSpPr>
        <p:sp>
          <p:nvSpPr>
            <p:cNvPr id="125" name="Google Shape;125;p1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12"/>
          <p:cNvSpPr/>
          <p:nvPr/>
        </p:nvSpPr>
        <p:spPr>
          <a:xfrm>
            <a:off x="1794525" y="-407900"/>
            <a:ext cx="5959200" cy="59592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000000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" name="Google Shape;23;p3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24" name="Google Shape;24;p3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3"/>
          <p:cNvSpPr txBox="1">
            <a:spLocks noGrp="1"/>
          </p:cNvSpPr>
          <p:nvPr>
            <p:ph type="ctrTitle"/>
          </p:nvPr>
        </p:nvSpPr>
        <p:spPr>
          <a:xfrm>
            <a:off x="2569800" y="2236800"/>
            <a:ext cx="40044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569800" y="3188701"/>
            <a:ext cx="400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30" name="Google Shape;30;p3"/>
          <p:cNvGrpSpPr/>
          <p:nvPr/>
        </p:nvGrpSpPr>
        <p:grpSpPr>
          <a:xfrm>
            <a:off x="764825" y="439375"/>
            <a:ext cx="1924500" cy="1924500"/>
            <a:chOff x="6680825" y="2549350"/>
            <a:chExt cx="1539600" cy="1539600"/>
          </a:xfrm>
        </p:grpSpPr>
        <p:sp>
          <p:nvSpPr>
            <p:cNvPr id="31" name="Google Shape;31;p3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666666">
                <a:alpha val="526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big image">
  <p:cSld name="TITLE_AND_BOD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5142675" y="358375"/>
            <a:ext cx="4426800" cy="44268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5376775" y="592475"/>
            <a:ext cx="3958500" cy="39585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" name="Google Shape;60;p6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61" name="Google Shape;61;p6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6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45048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1"/>
          </p:nvPr>
        </p:nvSpPr>
        <p:spPr>
          <a:xfrm>
            <a:off x="985679" y="1958050"/>
            <a:ext cx="39765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" name="Google Shape;75;p7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8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84" name="Google Shape;84;p8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8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body" idx="2"/>
          </p:nvPr>
        </p:nvSpPr>
        <p:spPr>
          <a:xfrm>
            <a:off x="263093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4192246" y="1958050"/>
            <a:ext cx="14853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600"/>
              </a:spcBef>
              <a:spcAft>
                <a:spcPts val="0"/>
              </a:spcAft>
              <a:buSzPts val="1100"/>
              <a:buChar char="￮"/>
              <a:defRPr sz="1100"/>
            </a:lvl1pPr>
            <a:lvl2pPr marL="914400" lvl="1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2pPr>
            <a:lvl3pPr marL="1371600" lvl="2" indent="-298450" rtl="0">
              <a:spcBef>
                <a:spcPts val="0"/>
              </a:spcBef>
              <a:spcAft>
                <a:spcPts val="0"/>
              </a:spcAft>
              <a:buSzPts val="1100"/>
              <a:buChar char="￮"/>
              <a:defRPr sz="1100"/>
            </a:lvl3pPr>
            <a:lvl4pPr marL="1828800" lvl="3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1_Title 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9"/>
          <p:cNvGrpSpPr/>
          <p:nvPr/>
        </p:nvGrpSpPr>
        <p:grpSpPr>
          <a:xfrm>
            <a:off x="249727" y="1353777"/>
            <a:ext cx="2324700" cy="2324700"/>
            <a:chOff x="-474900" y="321200"/>
            <a:chExt cx="2324700" cy="2324700"/>
          </a:xfrm>
        </p:grpSpPr>
        <p:sp>
          <p:nvSpPr>
            <p:cNvPr id="98" name="Google Shape;98;p9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" name="Google Shape;102;p9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1149658" y="2182618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 dirty="0"/>
          </a:p>
        </p:txBody>
      </p:sp>
      <p:sp>
        <p:nvSpPr>
          <p:cNvPr id="104" name="Google Shape;104;p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134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1"/>
          <p:cNvSpPr/>
          <p:nvPr/>
        </p:nvSpPr>
        <p:spPr>
          <a:xfrm>
            <a:off x="8556000" y="4576450"/>
            <a:ext cx="435600" cy="43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buNone/>
              <a:defRPr sz="1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1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Flugpreisvorhersage</a:t>
            </a:r>
            <a:br>
              <a:rPr lang="en" dirty="0"/>
            </a:br>
            <a:r>
              <a:rPr lang="en" dirty="0"/>
              <a:t>Kaufen oder Warten?</a:t>
            </a:r>
            <a:endParaRPr dirty="0"/>
          </a:p>
        </p:txBody>
      </p:sp>
      <p:sp>
        <p:nvSpPr>
          <p:cNvPr id="10" name="Google Shape;141;p14">
            <a:extLst>
              <a:ext uri="{FF2B5EF4-FFF2-40B4-BE49-F238E27FC236}">
                <a16:creationId xmlns:a16="http://schemas.microsoft.com/office/drawing/2014/main" id="{D43772D8-9EC9-4796-8065-FFB244CDD1D9}"/>
              </a:ext>
            </a:extLst>
          </p:cNvPr>
          <p:cNvSpPr txBox="1">
            <a:spLocks/>
          </p:cNvSpPr>
          <p:nvPr/>
        </p:nvSpPr>
        <p:spPr>
          <a:xfrm>
            <a:off x="2211600" y="3091660"/>
            <a:ext cx="4720800" cy="1159800"/>
          </a:xfrm>
          <a:prstGeom prst="rect">
            <a:avLst/>
          </a:prstGeom>
          <a:noFill/>
          <a:ln>
            <a:noFill/>
          </a:ln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000" b="0" dirty="0"/>
              <a:t>Data Mining </a:t>
            </a:r>
            <a:r>
              <a:rPr lang="en-US" sz="1000" b="0" dirty="0" err="1"/>
              <a:t>Semesterprojekt</a:t>
            </a:r>
            <a:r>
              <a:rPr lang="en-US" sz="1000" b="0" dirty="0"/>
              <a:t> WS 2021/22 </a:t>
            </a:r>
          </a:p>
          <a:p>
            <a:r>
              <a:rPr lang="en-US" sz="1000" b="0" dirty="0"/>
              <a:t>von Max Grundmann - s0559326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E05F3D-62DB-4B5D-BF09-083AD38AB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96" y="4836413"/>
            <a:ext cx="1675074" cy="40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oogle Shape;942;p49">
            <a:extLst>
              <a:ext uri="{FF2B5EF4-FFF2-40B4-BE49-F238E27FC236}">
                <a16:creationId xmlns:a16="http://schemas.microsoft.com/office/drawing/2014/main" id="{57B3804B-370B-4D9B-8911-8B3A5B663033}"/>
              </a:ext>
            </a:extLst>
          </p:cNvPr>
          <p:cNvGrpSpPr/>
          <p:nvPr/>
        </p:nvGrpSpPr>
        <p:grpSpPr>
          <a:xfrm>
            <a:off x="1306606" y="1045199"/>
            <a:ext cx="720798" cy="720798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13" name="Google Shape;943;p49">
              <a:extLst>
                <a:ext uri="{FF2B5EF4-FFF2-40B4-BE49-F238E27FC236}">
                  <a16:creationId xmlns:a16="http://schemas.microsoft.com/office/drawing/2014/main" id="{263F8FEB-F30E-4422-9355-256BFEAD6A50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44;p49">
              <a:extLst>
                <a:ext uri="{FF2B5EF4-FFF2-40B4-BE49-F238E27FC236}">
                  <a16:creationId xmlns:a16="http://schemas.microsoft.com/office/drawing/2014/main" id="{530F1151-3044-4973-8B27-CE0201B40DD4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Zusätzliche Features</a:t>
            </a:r>
            <a:endParaRPr dirty="0"/>
          </a:p>
        </p:txBody>
      </p:sp>
      <p:sp>
        <p:nvSpPr>
          <p:cNvPr id="357" name="Google Shape;357;p3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Wochentag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dirty="0"/>
              <a:t>[Montag – Sonntag]</a:t>
            </a:r>
            <a:endParaRPr sz="1200" dirty="0"/>
          </a:p>
        </p:txBody>
      </p:sp>
      <p:sp>
        <p:nvSpPr>
          <p:cNvPr id="358" name="Google Shape;358;p31"/>
          <p:cNvSpPr txBox="1">
            <a:spLocks noGrp="1"/>
          </p:cNvSpPr>
          <p:nvPr>
            <p:ph type="body" idx="2"/>
          </p:nvPr>
        </p:nvSpPr>
        <p:spPr>
          <a:xfrm>
            <a:off x="2630937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Tage bis zum Flug</a:t>
            </a:r>
            <a:endParaRPr b="1" dirty="0"/>
          </a:p>
        </p:txBody>
      </p:sp>
      <p:sp>
        <p:nvSpPr>
          <p:cNvPr id="359" name="Google Shape;359;p31"/>
          <p:cNvSpPr txBox="1">
            <a:spLocks noGrp="1"/>
          </p:cNvSpPr>
          <p:nvPr>
            <p:ph type="body" idx="3"/>
          </p:nvPr>
        </p:nvSpPr>
        <p:spPr>
          <a:xfrm>
            <a:off x="4192249" y="1958050"/>
            <a:ext cx="1485300" cy="11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Abstand zum nächsten Feiertag / Holidays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60" name="Google Shape;360;p31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3"/>
          <a:srcRect l="25010" r="25010"/>
          <a:stretch/>
        </p:blipFill>
        <p:spPr>
          <a:xfrm>
            <a:off x="6372150" y="1054450"/>
            <a:ext cx="3034500" cy="30345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362" name="Google Shape;362;p31"/>
          <p:cNvGrpSpPr/>
          <p:nvPr/>
        </p:nvGrpSpPr>
        <p:grpSpPr>
          <a:xfrm>
            <a:off x="5853100" y="3068600"/>
            <a:ext cx="1539600" cy="1539600"/>
            <a:chOff x="6680825" y="2549350"/>
            <a:chExt cx="1539600" cy="1539600"/>
          </a:xfrm>
        </p:grpSpPr>
        <p:sp>
          <p:nvSpPr>
            <p:cNvPr id="363" name="Google Shape;363;p31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67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1"/>
          <p:cNvGrpSpPr/>
          <p:nvPr/>
        </p:nvGrpSpPr>
        <p:grpSpPr>
          <a:xfrm>
            <a:off x="6451459" y="3663368"/>
            <a:ext cx="342882" cy="350068"/>
            <a:chOff x="3951850" y="2985350"/>
            <a:chExt cx="407950" cy="416500"/>
          </a:xfrm>
        </p:grpSpPr>
        <p:sp>
          <p:nvSpPr>
            <p:cNvPr id="370" name="Google Shape;370;p3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938D924-C50D-4818-97A8-9A060C5ADBC2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4A2F418-9D4F-4039-A349-5F95A9E34CAE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76DFFA4-988B-4C37-B60B-623B4A0450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5F53C52F-A56C-4335-A9D6-B7E5053C5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300" y="3760361"/>
            <a:ext cx="3705029" cy="1068117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80CB9B9-502C-4D3F-99CD-2D4B1CA89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9648" y="2860315"/>
            <a:ext cx="4042109" cy="81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77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llipse 7">
            <a:extLst>
              <a:ext uri="{FF2B5EF4-FFF2-40B4-BE49-F238E27FC236}">
                <a16:creationId xmlns:a16="http://schemas.microsoft.com/office/drawing/2014/main" id="{788F1053-F476-403E-B76B-D5A6079449CC}"/>
              </a:ext>
            </a:extLst>
          </p:cNvPr>
          <p:cNvSpPr/>
          <p:nvPr/>
        </p:nvSpPr>
        <p:spPr>
          <a:xfrm>
            <a:off x="6236126" y="905088"/>
            <a:ext cx="3333323" cy="3333323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2206070-3902-4B2A-8F83-7C1F6C8C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Erster Überblick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D9E201A-BECB-4200-846E-FE23308489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0">
              <a:buNone/>
            </a:pPr>
            <a:r>
              <a:rPr lang="de-DE" sz="1200" b="1" dirty="0"/>
              <a:t>train_set.csv</a:t>
            </a:r>
          </a:p>
          <a:p>
            <a:pPr>
              <a:buFontTx/>
              <a:buChar char="-"/>
            </a:pPr>
            <a:r>
              <a:rPr lang="de-DE" sz="1200" dirty="0"/>
              <a:t>83.624 Zeilen, 8 Spalten</a:t>
            </a:r>
          </a:p>
          <a:p>
            <a:pPr>
              <a:buFontTx/>
              <a:buChar char="-"/>
            </a:pPr>
            <a:r>
              <a:rPr lang="de-DE" sz="1200" dirty="0"/>
              <a:t>Keine Nullwerte / Fehlende Werte</a:t>
            </a:r>
          </a:p>
          <a:p>
            <a:pPr>
              <a:buFontTx/>
              <a:buChar char="-"/>
            </a:pPr>
            <a:r>
              <a:rPr lang="de-DE" sz="1200" dirty="0"/>
              <a:t>Keine Duplikate </a:t>
            </a:r>
          </a:p>
          <a:p>
            <a:pPr>
              <a:buFontTx/>
              <a:buChar char="-"/>
            </a:pPr>
            <a:r>
              <a:rPr lang="de-DE" sz="1200" dirty="0"/>
              <a:t>Mehrere </a:t>
            </a:r>
            <a:r>
              <a:rPr lang="de-DE" sz="1200" dirty="0" err="1"/>
              <a:t>Requests</a:t>
            </a:r>
            <a:r>
              <a:rPr lang="de-DE" sz="1200" dirty="0"/>
              <a:t> für einen Flug</a:t>
            </a:r>
          </a:p>
          <a:p>
            <a:pPr>
              <a:buFontTx/>
              <a:buChar char="-"/>
            </a:pPr>
            <a:endParaRPr lang="de-DE" sz="1200" dirty="0"/>
          </a:p>
          <a:p>
            <a:pPr marL="127000" indent="0">
              <a:buNone/>
            </a:pPr>
            <a:r>
              <a:rPr lang="de-DE" sz="1200" b="1" dirty="0"/>
              <a:t>test_set.csv</a:t>
            </a:r>
          </a:p>
          <a:p>
            <a:pPr>
              <a:buFontTx/>
              <a:buChar char="-"/>
            </a:pPr>
            <a:r>
              <a:rPr lang="de-DE" sz="1200" dirty="0"/>
              <a:t>5583 Zeilen, 6 Spalten</a:t>
            </a:r>
          </a:p>
          <a:p>
            <a:pPr>
              <a:buFontTx/>
              <a:buChar char="-"/>
            </a:pPr>
            <a:endParaRPr lang="de-DE" sz="1200" dirty="0"/>
          </a:p>
          <a:p>
            <a:pPr marL="127000" indent="0">
              <a:buNone/>
            </a:pPr>
            <a:endParaRPr lang="de-DE" sz="12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F872519-A904-43B2-BD0B-8F0A59D9D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438" y="905087"/>
            <a:ext cx="3317948" cy="333332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36976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Tabelle 34">
            <a:extLst>
              <a:ext uri="{FF2B5EF4-FFF2-40B4-BE49-F238E27FC236}">
                <a16:creationId xmlns:a16="http://schemas.microsoft.com/office/drawing/2014/main" id="{EB9BC419-2251-4B3C-9636-D8EBEEEE4E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8874991"/>
              </p:ext>
            </p:extLst>
          </p:nvPr>
        </p:nvGraphicFramePr>
        <p:xfrm>
          <a:off x="765531" y="1830247"/>
          <a:ext cx="8064228" cy="3591560"/>
        </p:xfrm>
        <a:graphic>
          <a:graphicData uri="http://schemas.openxmlformats.org/drawingml/2006/table">
            <a:tbl>
              <a:tblPr firstRow="1" bandRow="1">
                <a:tableStyleId>{F84DA76C-795A-495A-BEFA-B778C0396278}</a:tableStyleId>
              </a:tblPr>
              <a:tblGrid>
                <a:gridCol w="1344038">
                  <a:extLst>
                    <a:ext uri="{9D8B030D-6E8A-4147-A177-3AD203B41FA5}">
                      <a16:colId xmlns:a16="http://schemas.microsoft.com/office/drawing/2014/main" val="3954545160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2752051426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2244716259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3538306874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3832940419"/>
                    </a:ext>
                  </a:extLst>
                </a:gridCol>
                <a:gridCol w="1344038">
                  <a:extLst>
                    <a:ext uri="{9D8B030D-6E8A-4147-A177-3AD203B41FA5}">
                      <a16:colId xmlns:a16="http://schemas.microsoft.com/office/drawing/2014/main" val="564622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Zeit bis zum nächsten / vorherigen Flug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Preishistorie vorheriger Anfragen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Ist letzte Anfrage vor Flug?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Tage zwischen Anfrage und Flug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Tage bis zum nächsten Feiertag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2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Anfrage / Flug ist Wochenende?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3066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83.624 Anfragen, </a:t>
                      </a: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Durchs. 83 Anfragen pro Flug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Flüge zu 98 unters. Zeitpunkten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1007 einzigartige Flüge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Teuerstes Ticket: 372,96 €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Größte Preissteigerung: 785 %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Nein</a:t>
                      </a: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, in 78 % der Abfragen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97799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Zwischen dem 03.06.2019</a:t>
                      </a:r>
                    </a:p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-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03.08.2019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Zwischen dem 05.06.2019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-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10.09.2019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Meiste Anfragen pro Flug: 123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Günstigstes Ticket: 8,99 €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Durchschnitt: 71,96 €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100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Größte Ersparnis: -87 %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Durchs. Differenz:</a:t>
                      </a:r>
                    </a:p>
                    <a:p>
                      <a:pPr algn="ctr"/>
                      <a:r>
                        <a:rPr lang="de-DE" sz="1100" b="1" dirty="0">
                          <a:latin typeface="Poppins Light" panose="00000400000000000000" pitchFamily="2" charset="0"/>
                          <a:cs typeface="Poppins Light" panose="00000400000000000000" pitchFamily="2" charset="0"/>
                        </a:rPr>
                        <a:t> -20 %</a:t>
                      </a:r>
                    </a:p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95337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b="1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b="1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864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100" dirty="0">
                        <a:latin typeface="Poppins Light" panose="00000400000000000000" pitchFamily="2" charset="0"/>
                        <a:cs typeface="Poppins Light" panose="00000400000000000000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5892678"/>
                  </a:ext>
                </a:extLst>
              </a:tr>
            </a:tbl>
          </a:graphicData>
        </a:graphic>
      </p:graphicFrame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ADA5C8-62CC-4DA2-961A-F083DB8EB93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536825" y="4443100"/>
            <a:ext cx="435600" cy="435600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12</a:t>
            </a:fld>
            <a:endParaRPr lang="de-DE"/>
          </a:p>
        </p:txBody>
      </p:sp>
      <p:grpSp>
        <p:nvGrpSpPr>
          <p:cNvPr id="5" name="Google Shape;727;p49">
            <a:extLst>
              <a:ext uri="{FF2B5EF4-FFF2-40B4-BE49-F238E27FC236}">
                <a16:creationId xmlns:a16="http://schemas.microsoft.com/office/drawing/2014/main" id="{2FD13A12-A297-4628-9BE1-DF3A84EB81EC}"/>
              </a:ext>
            </a:extLst>
          </p:cNvPr>
          <p:cNvGrpSpPr/>
          <p:nvPr/>
        </p:nvGrpSpPr>
        <p:grpSpPr>
          <a:xfrm>
            <a:off x="2585856" y="1304168"/>
            <a:ext cx="336767" cy="383835"/>
            <a:chOff x="4630125" y="278900"/>
            <a:chExt cx="400675" cy="456675"/>
          </a:xfrm>
        </p:grpSpPr>
        <p:sp>
          <p:nvSpPr>
            <p:cNvPr id="6" name="Google Shape;728;p49">
              <a:extLst>
                <a:ext uri="{FF2B5EF4-FFF2-40B4-BE49-F238E27FC236}">
                  <a16:creationId xmlns:a16="http://schemas.microsoft.com/office/drawing/2014/main" id="{5FE4A0F3-E26F-42EB-9519-E6D6C1EB166D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29;p49">
              <a:extLst>
                <a:ext uri="{FF2B5EF4-FFF2-40B4-BE49-F238E27FC236}">
                  <a16:creationId xmlns:a16="http://schemas.microsoft.com/office/drawing/2014/main" id="{46703CEC-34E8-4CD0-BAC7-9C2312007B3D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30;p49">
              <a:extLst>
                <a:ext uri="{FF2B5EF4-FFF2-40B4-BE49-F238E27FC236}">
                  <a16:creationId xmlns:a16="http://schemas.microsoft.com/office/drawing/2014/main" id="{899F481F-1CF2-4EFA-9D64-3D03343F1A8A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31;p49">
              <a:extLst>
                <a:ext uri="{FF2B5EF4-FFF2-40B4-BE49-F238E27FC236}">
                  <a16:creationId xmlns:a16="http://schemas.microsoft.com/office/drawing/2014/main" id="{53E5AB55-2DB2-4079-8627-6F98DB7EE206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1037;p49">
            <a:extLst>
              <a:ext uri="{FF2B5EF4-FFF2-40B4-BE49-F238E27FC236}">
                <a16:creationId xmlns:a16="http://schemas.microsoft.com/office/drawing/2014/main" id="{FC208E4E-7BD7-4E9E-AE42-D38BE5F8F8CD}"/>
              </a:ext>
            </a:extLst>
          </p:cNvPr>
          <p:cNvGrpSpPr/>
          <p:nvPr/>
        </p:nvGrpSpPr>
        <p:grpSpPr>
          <a:xfrm>
            <a:off x="1260318" y="1352748"/>
            <a:ext cx="337797" cy="319873"/>
            <a:chOff x="5973900" y="318475"/>
            <a:chExt cx="401900" cy="380575"/>
          </a:xfrm>
        </p:grpSpPr>
        <p:sp>
          <p:nvSpPr>
            <p:cNvPr id="11" name="Google Shape;1038;p49">
              <a:extLst>
                <a:ext uri="{FF2B5EF4-FFF2-40B4-BE49-F238E27FC236}">
                  <a16:creationId xmlns:a16="http://schemas.microsoft.com/office/drawing/2014/main" id="{6251E205-EDBE-4429-87B2-9A672FFC92D8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39;p49">
              <a:extLst>
                <a:ext uri="{FF2B5EF4-FFF2-40B4-BE49-F238E27FC236}">
                  <a16:creationId xmlns:a16="http://schemas.microsoft.com/office/drawing/2014/main" id="{2110A2BE-3751-4391-9EC4-18168347DF97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40;p49">
              <a:extLst>
                <a:ext uri="{FF2B5EF4-FFF2-40B4-BE49-F238E27FC236}">
                  <a16:creationId xmlns:a16="http://schemas.microsoft.com/office/drawing/2014/main" id="{74039247-59D7-4EB5-BBFC-146A7E88BDD1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41;p49">
              <a:extLst>
                <a:ext uri="{FF2B5EF4-FFF2-40B4-BE49-F238E27FC236}">
                  <a16:creationId xmlns:a16="http://schemas.microsoft.com/office/drawing/2014/main" id="{5295908F-D09B-421B-986A-CB575E24D619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42;p49">
              <a:extLst>
                <a:ext uri="{FF2B5EF4-FFF2-40B4-BE49-F238E27FC236}">
                  <a16:creationId xmlns:a16="http://schemas.microsoft.com/office/drawing/2014/main" id="{5B38C956-CEFA-41FB-B28A-0B3E70C6C4DD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43;p49">
              <a:extLst>
                <a:ext uri="{FF2B5EF4-FFF2-40B4-BE49-F238E27FC236}">
                  <a16:creationId xmlns:a16="http://schemas.microsoft.com/office/drawing/2014/main" id="{056714F2-CAB5-410C-99C7-A32BFA85A166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44;p49">
              <a:extLst>
                <a:ext uri="{FF2B5EF4-FFF2-40B4-BE49-F238E27FC236}">
                  <a16:creationId xmlns:a16="http://schemas.microsoft.com/office/drawing/2014/main" id="{E3F66D13-2F74-4701-AC6A-84EC03450966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045;p49">
              <a:extLst>
                <a:ext uri="{FF2B5EF4-FFF2-40B4-BE49-F238E27FC236}">
                  <a16:creationId xmlns:a16="http://schemas.microsoft.com/office/drawing/2014/main" id="{D0D44E02-C0D9-4667-89EA-510F6FC1690A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46;p49">
              <a:extLst>
                <a:ext uri="{FF2B5EF4-FFF2-40B4-BE49-F238E27FC236}">
                  <a16:creationId xmlns:a16="http://schemas.microsoft.com/office/drawing/2014/main" id="{C8646918-27D4-42E4-83F3-35908A17A95E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47;p49">
              <a:extLst>
                <a:ext uri="{FF2B5EF4-FFF2-40B4-BE49-F238E27FC236}">
                  <a16:creationId xmlns:a16="http://schemas.microsoft.com/office/drawing/2014/main" id="{C99ED9BA-0AFA-4CD5-A6C7-2D54AA913C41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48;p49">
              <a:extLst>
                <a:ext uri="{FF2B5EF4-FFF2-40B4-BE49-F238E27FC236}">
                  <a16:creationId xmlns:a16="http://schemas.microsoft.com/office/drawing/2014/main" id="{8EAD39DA-4344-423E-8690-1FC844914D21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49;p49">
              <a:extLst>
                <a:ext uri="{FF2B5EF4-FFF2-40B4-BE49-F238E27FC236}">
                  <a16:creationId xmlns:a16="http://schemas.microsoft.com/office/drawing/2014/main" id="{8F34E505-6F5D-4FCD-B6F0-25B1DE7F74E6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50;p49">
              <a:extLst>
                <a:ext uri="{FF2B5EF4-FFF2-40B4-BE49-F238E27FC236}">
                  <a16:creationId xmlns:a16="http://schemas.microsoft.com/office/drawing/2014/main" id="{B5C51EB5-538B-477B-8F2A-B586D79C808A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51;p49">
              <a:extLst>
                <a:ext uri="{FF2B5EF4-FFF2-40B4-BE49-F238E27FC236}">
                  <a16:creationId xmlns:a16="http://schemas.microsoft.com/office/drawing/2014/main" id="{9F14C378-F2FF-4779-83DE-EAC06EDBD349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867;p49">
            <a:extLst>
              <a:ext uri="{FF2B5EF4-FFF2-40B4-BE49-F238E27FC236}">
                <a16:creationId xmlns:a16="http://schemas.microsoft.com/office/drawing/2014/main" id="{C1F87139-0AC6-4B21-987A-473FCBA53257}"/>
              </a:ext>
            </a:extLst>
          </p:cNvPr>
          <p:cNvGrpSpPr/>
          <p:nvPr/>
        </p:nvGrpSpPr>
        <p:grpSpPr>
          <a:xfrm>
            <a:off x="6577883" y="1332519"/>
            <a:ext cx="397136" cy="305017"/>
            <a:chOff x="568950" y="3686775"/>
            <a:chExt cx="472500" cy="362900"/>
          </a:xfrm>
        </p:grpSpPr>
        <p:sp>
          <p:nvSpPr>
            <p:cNvPr id="26" name="Google Shape;868;p49">
              <a:extLst>
                <a:ext uri="{FF2B5EF4-FFF2-40B4-BE49-F238E27FC236}">
                  <a16:creationId xmlns:a16="http://schemas.microsoft.com/office/drawing/2014/main" id="{AB4626F3-7F0D-4E23-9C42-AECDE56D30DA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69;p49">
              <a:extLst>
                <a:ext uri="{FF2B5EF4-FFF2-40B4-BE49-F238E27FC236}">
                  <a16:creationId xmlns:a16="http://schemas.microsoft.com/office/drawing/2014/main" id="{5D4C185A-6A82-4D23-B9D9-D127F1BBFDFC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70;p49">
              <a:extLst>
                <a:ext uri="{FF2B5EF4-FFF2-40B4-BE49-F238E27FC236}">
                  <a16:creationId xmlns:a16="http://schemas.microsoft.com/office/drawing/2014/main" id="{03073213-073F-48A7-8712-111D6F4FDA10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942;p49">
            <a:extLst>
              <a:ext uri="{FF2B5EF4-FFF2-40B4-BE49-F238E27FC236}">
                <a16:creationId xmlns:a16="http://schemas.microsoft.com/office/drawing/2014/main" id="{1328D719-4135-48F0-B56A-65FCBF6A6023}"/>
              </a:ext>
            </a:extLst>
          </p:cNvPr>
          <p:cNvGrpSpPr/>
          <p:nvPr/>
        </p:nvGrpSpPr>
        <p:grpSpPr>
          <a:xfrm>
            <a:off x="3934300" y="1333858"/>
            <a:ext cx="354145" cy="354145"/>
            <a:chOff x="5964175" y="4329750"/>
            <a:chExt cx="421350" cy="421350"/>
          </a:xfrm>
        </p:grpSpPr>
        <p:sp>
          <p:nvSpPr>
            <p:cNvPr id="30" name="Google Shape;943;p49">
              <a:extLst>
                <a:ext uri="{FF2B5EF4-FFF2-40B4-BE49-F238E27FC236}">
                  <a16:creationId xmlns:a16="http://schemas.microsoft.com/office/drawing/2014/main" id="{07BD214C-76F1-4946-A980-9691186540EA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4;p49">
              <a:extLst>
                <a:ext uri="{FF2B5EF4-FFF2-40B4-BE49-F238E27FC236}">
                  <a16:creationId xmlns:a16="http://schemas.microsoft.com/office/drawing/2014/main" id="{2CB0D25D-FA4F-445A-B003-26E32CD8A507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872;p49">
            <a:extLst>
              <a:ext uri="{FF2B5EF4-FFF2-40B4-BE49-F238E27FC236}">
                <a16:creationId xmlns:a16="http://schemas.microsoft.com/office/drawing/2014/main" id="{13E0722E-714F-4615-9DE9-D8AB2FCA7E33}"/>
              </a:ext>
            </a:extLst>
          </p:cNvPr>
          <p:cNvGrpSpPr/>
          <p:nvPr/>
        </p:nvGrpSpPr>
        <p:grpSpPr>
          <a:xfrm>
            <a:off x="5244314" y="1341496"/>
            <a:ext cx="377700" cy="253852"/>
            <a:chOff x="1244800" y="3717225"/>
            <a:chExt cx="449375" cy="302025"/>
          </a:xfrm>
        </p:grpSpPr>
        <p:sp>
          <p:nvSpPr>
            <p:cNvPr id="36" name="Google Shape;873;p49">
              <a:extLst>
                <a:ext uri="{FF2B5EF4-FFF2-40B4-BE49-F238E27FC236}">
                  <a16:creationId xmlns:a16="http://schemas.microsoft.com/office/drawing/2014/main" id="{8C587DE2-6A57-4CED-8128-6122918416B4}"/>
                </a:ext>
              </a:extLst>
            </p:cNvPr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74;p49">
              <a:extLst>
                <a:ext uri="{FF2B5EF4-FFF2-40B4-BE49-F238E27FC236}">
                  <a16:creationId xmlns:a16="http://schemas.microsoft.com/office/drawing/2014/main" id="{77A2B975-3C9D-4F02-B2F5-868F71489502}"/>
                </a:ext>
              </a:extLst>
            </p:cNvPr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75;p49">
              <a:extLst>
                <a:ext uri="{FF2B5EF4-FFF2-40B4-BE49-F238E27FC236}">
                  <a16:creationId xmlns:a16="http://schemas.microsoft.com/office/drawing/2014/main" id="{D729D2A9-1B87-4756-A5F0-EADBEB9AE5A4}"/>
                </a:ext>
              </a:extLst>
            </p:cNvPr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76;p49">
              <a:extLst>
                <a:ext uri="{FF2B5EF4-FFF2-40B4-BE49-F238E27FC236}">
                  <a16:creationId xmlns:a16="http://schemas.microsoft.com/office/drawing/2014/main" id="{4652D3D0-25B6-452F-87D9-C9DA1901C224}"/>
                </a:ext>
              </a:extLst>
            </p:cNvPr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77;p49">
              <a:extLst>
                <a:ext uri="{FF2B5EF4-FFF2-40B4-BE49-F238E27FC236}">
                  <a16:creationId xmlns:a16="http://schemas.microsoft.com/office/drawing/2014/main" id="{31AE2297-6189-4D8C-A927-97E80F3D7954}"/>
                </a:ext>
              </a:extLst>
            </p:cNvPr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78;p49">
              <a:extLst>
                <a:ext uri="{FF2B5EF4-FFF2-40B4-BE49-F238E27FC236}">
                  <a16:creationId xmlns:a16="http://schemas.microsoft.com/office/drawing/2014/main" id="{80A5A3F3-59ED-49FB-9B2B-A86BAA634BA6}"/>
                </a:ext>
              </a:extLst>
            </p:cNvPr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930;p49">
            <a:extLst>
              <a:ext uri="{FF2B5EF4-FFF2-40B4-BE49-F238E27FC236}">
                <a16:creationId xmlns:a16="http://schemas.microsoft.com/office/drawing/2014/main" id="{B90F81C8-8E47-43DF-BE35-5D103A56B892}"/>
              </a:ext>
            </a:extLst>
          </p:cNvPr>
          <p:cNvSpPr/>
          <p:nvPr/>
        </p:nvSpPr>
        <p:spPr>
          <a:xfrm>
            <a:off x="7969298" y="1331756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D6F2BBA0-D648-485D-A096-DB1E6BA71B7D}"/>
              </a:ext>
            </a:extLst>
          </p:cNvPr>
          <p:cNvCxnSpPr/>
          <p:nvPr/>
        </p:nvCxnSpPr>
        <p:spPr>
          <a:xfrm>
            <a:off x="698500" y="2470150"/>
            <a:ext cx="818840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6121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1B6374-06CD-4204-B9B5-3DE9E39F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Train/Test-Split &amp; Class Imbalance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6E7A3AF-FCB6-47BA-B43B-7FADE93949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526EBA1-D564-4986-BA05-056E75AD1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903"/>
          <a:stretch/>
        </p:blipFill>
        <p:spPr>
          <a:xfrm>
            <a:off x="2516113" y="2726138"/>
            <a:ext cx="4254481" cy="1025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FA28EC02-9E56-4D38-90C2-7740E96482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465" r="17435" b="273"/>
          <a:stretch/>
        </p:blipFill>
        <p:spPr>
          <a:xfrm>
            <a:off x="2326812" y="3852075"/>
            <a:ext cx="4584975" cy="2518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A7B3902-206C-4970-A0F5-FD5FCB107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76" y="2178128"/>
            <a:ext cx="7668695" cy="219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6889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9C37C-E813-4529-9AF1-76CC0FDCD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Bestes Verfahren „out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box“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B5AA80F-4158-450D-BD48-B2BCAAE311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7005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5B4BA9A8-1E6E-453C-969F-6148B59BD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Anzahl Flüge je Strecke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D53E7E6C-775C-4075-93C8-474B195666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FE68A7E-9E7D-4AF5-AC0E-291131CC35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8" r="3588"/>
          <a:stretch/>
        </p:blipFill>
        <p:spPr>
          <a:xfrm>
            <a:off x="5378410" y="568686"/>
            <a:ext cx="4006128" cy="4006128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4" name="Freihandform: Form 13">
            <a:extLst>
              <a:ext uri="{FF2B5EF4-FFF2-40B4-BE49-F238E27FC236}">
                <a16:creationId xmlns:a16="http://schemas.microsoft.com/office/drawing/2014/main" id="{F803F136-6C9C-42A9-8D32-DA3718504237}"/>
              </a:ext>
            </a:extLst>
          </p:cNvPr>
          <p:cNvSpPr/>
          <p:nvPr/>
        </p:nvSpPr>
        <p:spPr>
          <a:xfrm>
            <a:off x="5877612" y="1510645"/>
            <a:ext cx="3058998" cy="605673"/>
          </a:xfrm>
          <a:custGeom>
            <a:avLst/>
            <a:gdLst>
              <a:gd name="connsiteX0" fmla="*/ 3058998 w 3058998"/>
              <a:gd name="connsiteY0" fmla="*/ 435990 h 605673"/>
              <a:gd name="connsiteX1" fmla="*/ 1442301 w 3058998"/>
              <a:gd name="connsiteY1" fmla="*/ 2357 h 605673"/>
              <a:gd name="connsiteX2" fmla="*/ 0 w 3058998"/>
              <a:gd name="connsiteY2" fmla="*/ 605673 h 605673"/>
              <a:gd name="connsiteX3" fmla="*/ 0 w 3058998"/>
              <a:gd name="connsiteY3" fmla="*/ 605673 h 605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8998" h="605673">
                <a:moveTo>
                  <a:pt x="3058998" y="435990"/>
                </a:moveTo>
                <a:cubicBezTo>
                  <a:pt x="2505566" y="205033"/>
                  <a:pt x="1952134" y="-25923"/>
                  <a:pt x="1442301" y="2357"/>
                </a:cubicBezTo>
                <a:cubicBezTo>
                  <a:pt x="932468" y="30637"/>
                  <a:pt x="0" y="605673"/>
                  <a:pt x="0" y="605673"/>
                </a:cubicBezTo>
                <a:lnTo>
                  <a:pt x="0" y="605673"/>
                </a:ln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761244F9-5CF9-433E-A43A-FD96A8E485CA}"/>
              </a:ext>
            </a:extLst>
          </p:cNvPr>
          <p:cNvSpPr/>
          <p:nvPr/>
        </p:nvSpPr>
        <p:spPr>
          <a:xfrm>
            <a:off x="5872899" y="2125744"/>
            <a:ext cx="1965489" cy="792643"/>
          </a:xfrm>
          <a:custGeom>
            <a:avLst/>
            <a:gdLst>
              <a:gd name="connsiteX0" fmla="*/ 0 w 1965489"/>
              <a:gd name="connsiteY0" fmla="*/ 0 h 792643"/>
              <a:gd name="connsiteX1" fmla="*/ 810705 w 1965489"/>
              <a:gd name="connsiteY1" fmla="*/ 744718 h 792643"/>
              <a:gd name="connsiteX2" fmla="*/ 1965489 w 1965489"/>
              <a:gd name="connsiteY2" fmla="*/ 721151 h 792643"/>
              <a:gd name="connsiteX3" fmla="*/ 1965489 w 1965489"/>
              <a:gd name="connsiteY3" fmla="*/ 721151 h 79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489" h="792643">
                <a:moveTo>
                  <a:pt x="0" y="0"/>
                </a:moveTo>
                <a:cubicBezTo>
                  <a:pt x="241562" y="312263"/>
                  <a:pt x="483124" y="624526"/>
                  <a:pt x="810705" y="744718"/>
                </a:cubicBezTo>
                <a:cubicBezTo>
                  <a:pt x="1138286" y="864910"/>
                  <a:pt x="1965489" y="721151"/>
                  <a:pt x="1965489" y="721151"/>
                </a:cubicBezTo>
                <a:lnTo>
                  <a:pt x="1965489" y="721151"/>
                </a:lnTo>
              </a:path>
            </a:pathLst>
          </a:custGeom>
          <a:noFill/>
          <a:ln w="38100">
            <a:solidFill>
              <a:srgbClr val="00B0F0"/>
            </a:solidFill>
            <a:prstDash val="sysDash"/>
            <a:headEnd type="arrow" w="med" len="med"/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5DCA9DC-1752-45D3-8889-CCC50B63C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3364" y="1668913"/>
            <a:ext cx="279069" cy="44740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EFC3CE1-20EC-45CF-BBDF-48BA51413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8853" y="2410488"/>
            <a:ext cx="279069" cy="44740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6AC8ADD4-5946-4242-A81E-9034A09B0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5208" y="1510645"/>
            <a:ext cx="279069" cy="447405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5DA4F873-1604-44F2-B60C-9E3B71EEC8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81" t="7620" r="9815" b="6587"/>
          <a:stretch/>
        </p:blipFill>
        <p:spPr>
          <a:xfrm>
            <a:off x="118009" y="1668913"/>
            <a:ext cx="5120867" cy="266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4677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16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5CF4EA1-DB6A-4447-B89E-5234082EA3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2" t="7912" r="17143"/>
          <a:stretch/>
        </p:blipFill>
        <p:spPr>
          <a:xfrm>
            <a:off x="1621331" y="627464"/>
            <a:ext cx="6715845" cy="421026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-49706" y="4459605"/>
            <a:ext cx="1822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8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8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05.06.2019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559FF945-0720-45AE-9119-6927421A4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0" t="8472" r="17152"/>
          <a:stretch/>
        </p:blipFill>
        <p:spPr>
          <a:xfrm>
            <a:off x="1621331" y="696595"/>
            <a:ext cx="6661150" cy="418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381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F2B38368-84A1-4499-BC3A-EEF59397C0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00" t="8472" r="17152"/>
          <a:stretch/>
        </p:blipFill>
        <p:spPr>
          <a:xfrm>
            <a:off x="1621331" y="696595"/>
            <a:ext cx="6661150" cy="4184650"/>
          </a:xfrm>
          <a:prstGeom prst="rect">
            <a:avLst/>
          </a:prstGeom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17</a:t>
            </a:fld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05.06.2019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D962BCAA-D643-4AA7-907E-1B860818CFE4}"/>
              </a:ext>
            </a:extLst>
          </p:cNvPr>
          <p:cNvSpPr/>
          <p:nvPr/>
        </p:nvSpPr>
        <p:spPr>
          <a:xfrm>
            <a:off x="-96198" y="-88900"/>
            <a:ext cx="9309100" cy="5321300"/>
          </a:xfrm>
          <a:custGeom>
            <a:avLst/>
            <a:gdLst>
              <a:gd name="connsiteX0" fmla="*/ 5249368 w 9309100"/>
              <a:gd name="connsiteY0" fmla="*/ 2649156 h 5321300"/>
              <a:gd name="connsiteX1" fmla="*/ 5249368 w 9309100"/>
              <a:gd name="connsiteY1" fmla="*/ 4437846 h 5321300"/>
              <a:gd name="connsiteX2" fmla="*/ 7708899 w 9309100"/>
              <a:gd name="connsiteY2" fmla="*/ 4437846 h 5321300"/>
              <a:gd name="connsiteX3" fmla="*/ 7708899 w 9309100"/>
              <a:gd name="connsiteY3" fmla="*/ 2649156 h 5321300"/>
              <a:gd name="connsiteX4" fmla="*/ 0 w 9309100"/>
              <a:gd name="connsiteY4" fmla="*/ 0 h 5321300"/>
              <a:gd name="connsiteX5" fmla="*/ 9309100 w 9309100"/>
              <a:gd name="connsiteY5" fmla="*/ 0 h 5321300"/>
              <a:gd name="connsiteX6" fmla="*/ 9309100 w 9309100"/>
              <a:gd name="connsiteY6" fmla="*/ 5321300 h 5321300"/>
              <a:gd name="connsiteX7" fmla="*/ 0 w 9309100"/>
              <a:gd name="connsiteY7" fmla="*/ 5321300 h 532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09100" h="5321300">
                <a:moveTo>
                  <a:pt x="5249368" y="2649156"/>
                </a:moveTo>
                <a:lnTo>
                  <a:pt x="5249368" y="4437846"/>
                </a:lnTo>
                <a:lnTo>
                  <a:pt x="7708899" y="4437846"/>
                </a:lnTo>
                <a:lnTo>
                  <a:pt x="7708899" y="2649156"/>
                </a:lnTo>
                <a:close/>
                <a:moveTo>
                  <a:pt x="0" y="0"/>
                </a:moveTo>
                <a:lnTo>
                  <a:pt x="9309100" y="0"/>
                </a:lnTo>
                <a:lnTo>
                  <a:pt x="9309100" y="5321300"/>
                </a:lnTo>
                <a:lnTo>
                  <a:pt x="0" y="5321300"/>
                </a:lnTo>
                <a:close/>
              </a:path>
            </a:pathLst>
          </a:custGeom>
          <a:solidFill>
            <a:srgbClr val="777777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 dirty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B1D453F1-7251-45B6-8F2A-FA5FC2EE0D4F}"/>
              </a:ext>
            </a:extLst>
          </p:cNvPr>
          <p:cNvSpPr/>
          <p:nvPr/>
        </p:nvSpPr>
        <p:spPr>
          <a:xfrm>
            <a:off x="5141130" y="2552700"/>
            <a:ext cx="2463800" cy="177719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278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18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02.08.2019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2849FB-7AA0-40D1-AEF2-2012A1169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7474" r="16042"/>
          <a:stretch/>
        </p:blipFill>
        <p:spPr>
          <a:xfrm>
            <a:off x="1593132" y="607441"/>
            <a:ext cx="6794500" cy="423028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5016F9A-900A-497D-A539-E6E76600C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0" t="8526" r="17424"/>
          <a:stretch/>
        </p:blipFill>
        <p:spPr>
          <a:xfrm>
            <a:off x="1593132" y="676978"/>
            <a:ext cx="6650116" cy="41821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</p:spTree>
    <p:extLst>
      <p:ext uri="{BB962C8B-B14F-4D97-AF65-F5344CB8AC3E}">
        <p14:creationId xmlns:p14="http://schemas.microsoft.com/office/powerpoint/2010/main" val="3164194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246C7757-28A5-42C1-B9E2-9DB48F651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8AA4F7C-60C3-4E10-806B-F705E77E5A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19</a:t>
            </a:fld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6A691E-DB01-4DCF-A941-FA8A2B327DCA}"/>
              </a:ext>
            </a:extLst>
          </p:cNvPr>
          <p:cNvSpPr txBox="1"/>
          <p:nvPr/>
        </p:nvSpPr>
        <p:spPr>
          <a:xfrm>
            <a:off x="1278431" y="4881245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02.08.2019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D941135-924C-4FED-87E2-3D16224CB56F}"/>
              </a:ext>
            </a:extLst>
          </p:cNvPr>
          <p:cNvSpPr txBox="1"/>
          <p:nvPr/>
        </p:nvSpPr>
        <p:spPr>
          <a:xfrm>
            <a:off x="6707681" y="4881890"/>
            <a:ext cx="13695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b="1" dirty="0">
                <a:latin typeface="Poppins Light" panose="00000400000000000000" pitchFamily="2" charset="0"/>
                <a:cs typeface="Poppins Light" panose="00000400000000000000" pitchFamily="2" charset="0"/>
              </a:rPr>
              <a:t>09.09.2019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C2849FB-7AA0-40D1-AEF2-2012A11698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53" t="7474" r="16042"/>
          <a:stretch/>
        </p:blipFill>
        <p:spPr>
          <a:xfrm>
            <a:off x="1593132" y="607441"/>
            <a:ext cx="6794500" cy="423028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5016F9A-900A-497D-A539-E6E76600CC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850" t="8526" r="17424"/>
          <a:stretch/>
        </p:blipFill>
        <p:spPr>
          <a:xfrm>
            <a:off x="1593132" y="676978"/>
            <a:ext cx="6650116" cy="418218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95A62E0B-392E-48D1-B82C-443843E847D5}"/>
              </a:ext>
            </a:extLst>
          </p:cNvPr>
          <p:cNvSpPr txBox="1"/>
          <p:nvPr/>
        </p:nvSpPr>
        <p:spPr>
          <a:xfrm>
            <a:off x="0" y="4329896"/>
            <a:ext cx="182245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Leider schneidet </a:t>
            </a:r>
            <a:r>
              <a:rPr lang="de-DE" sz="900" dirty="0" err="1">
                <a:solidFill>
                  <a:schemeClr val="bg1">
                    <a:lumMod val="75000"/>
                  </a:schemeClr>
                </a:solidFill>
              </a:rPr>
              <a:t>Matplotlib</a:t>
            </a:r>
            <a:r>
              <a:rPr lang="de-DE" sz="900" dirty="0">
                <a:solidFill>
                  <a:schemeClr val="bg1">
                    <a:lumMod val="75000"/>
                  </a:schemeClr>
                </a:solidFill>
              </a:rPr>
              <a:t> beim Export einen Teil der X-Achse ab.</a:t>
            </a:r>
          </a:p>
        </p:txBody>
      </p:sp>
      <p:sp>
        <p:nvSpPr>
          <p:cNvPr id="14" name="Sprechblase: rechteckig 13">
            <a:extLst>
              <a:ext uri="{FF2B5EF4-FFF2-40B4-BE49-F238E27FC236}">
                <a16:creationId xmlns:a16="http://schemas.microsoft.com/office/drawing/2014/main" id="{9A1A4C16-2B8A-4B72-A4CB-E1E1CA2EBE6B}"/>
              </a:ext>
            </a:extLst>
          </p:cNvPr>
          <p:cNvSpPr/>
          <p:nvPr/>
        </p:nvSpPr>
        <p:spPr>
          <a:xfrm>
            <a:off x="2387600" y="2044699"/>
            <a:ext cx="869950" cy="36967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Mittwoch</a:t>
            </a:r>
          </a:p>
        </p:txBody>
      </p:sp>
      <p:sp>
        <p:nvSpPr>
          <p:cNvPr id="15" name="Sprechblase: rechteckig 14">
            <a:extLst>
              <a:ext uri="{FF2B5EF4-FFF2-40B4-BE49-F238E27FC236}">
                <a16:creationId xmlns:a16="http://schemas.microsoft.com/office/drawing/2014/main" id="{89FFBDFC-E908-492D-85B5-35E27CA15892}"/>
              </a:ext>
            </a:extLst>
          </p:cNvPr>
          <p:cNvSpPr/>
          <p:nvPr/>
        </p:nvSpPr>
        <p:spPr>
          <a:xfrm>
            <a:off x="2847975" y="2559938"/>
            <a:ext cx="955675" cy="369675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Samstag &amp; Sonntag</a:t>
            </a:r>
          </a:p>
        </p:txBody>
      </p:sp>
    </p:spTree>
    <p:extLst>
      <p:ext uri="{BB962C8B-B14F-4D97-AF65-F5344CB8AC3E}">
        <p14:creationId xmlns:p14="http://schemas.microsoft.com/office/powerpoint/2010/main" val="3201374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7B87D23-447A-433C-B8EB-9EB9CA70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10" name="Google Shape;336;p30">
            <a:extLst>
              <a:ext uri="{FF2B5EF4-FFF2-40B4-BE49-F238E27FC236}">
                <a16:creationId xmlns:a16="http://schemas.microsoft.com/office/drawing/2014/main" id="{12B3D041-D70A-46DA-9DEF-78467D4EE12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1" name="Google Shape;337;p30">
            <a:extLst>
              <a:ext uri="{FF2B5EF4-FFF2-40B4-BE49-F238E27FC236}">
                <a16:creationId xmlns:a16="http://schemas.microsoft.com/office/drawing/2014/main" id="{AFFA7BC9-CAA1-4ED8-BB62-340512005C5A}"/>
              </a:ext>
            </a:extLst>
          </p:cNvPr>
          <p:cNvGrpSpPr/>
          <p:nvPr/>
        </p:nvGrpSpPr>
        <p:grpSpPr>
          <a:xfrm rot="2700000">
            <a:off x="4446023" y="748300"/>
            <a:ext cx="3040276" cy="1338140"/>
            <a:chOff x="1047099" y="2241353"/>
            <a:chExt cx="3040276" cy="1338140"/>
          </a:xfrm>
        </p:grpSpPr>
        <p:sp>
          <p:nvSpPr>
            <p:cNvPr id="12" name="Google Shape;338;p30">
              <a:extLst>
                <a:ext uri="{FF2B5EF4-FFF2-40B4-BE49-F238E27FC236}">
                  <a16:creationId xmlns:a16="http://schemas.microsoft.com/office/drawing/2014/main" id="{3B651EBF-4542-4C65-820E-4C20DE4512B2}"/>
                </a:ext>
              </a:extLst>
            </p:cNvPr>
            <p:cNvSpPr/>
            <p:nvPr/>
          </p:nvSpPr>
          <p:spPr>
            <a:xfrm rot="2700000">
              <a:off x="228637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3" name="Google Shape;339;p30">
              <a:extLst>
                <a:ext uri="{FF2B5EF4-FFF2-40B4-BE49-F238E27FC236}">
                  <a16:creationId xmlns:a16="http://schemas.microsoft.com/office/drawing/2014/main" id="{2651E861-BE62-4665-A3F3-B0725F98FF0A}"/>
                </a:ext>
              </a:extLst>
            </p:cNvPr>
            <p:cNvSpPr/>
            <p:nvPr/>
          </p:nvSpPr>
          <p:spPr>
            <a:xfrm rot="18900000">
              <a:off x="151075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latin typeface="Poppins"/>
                  <a:ea typeface="Poppins"/>
                  <a:cs typeface="Poppins"/>
                  <a:sym typeface="Poppins"/>
                </a:rPr>
                <a:t>1</a:t>
              </a:r>
              <a:endParaRPr sz="1200" b="1" dirty="0"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4" name="Google Shape;340;p30">
              <a:extLst>
                <a:ext uri="{FF2B5EF4-FFF2-40B4-BE49-F238E27FC236}">
                  <a16:creationId xmlns:a16="http://schemas.microsoft.com/office/drawing/2014/main" id="{45D53B22-B4E3-4803-955E-05BD27407AC6}"/>
                </a:ext>
              </a:extLst>
            </p:cNvPr>
            <p:cNvSpPr txBox="1"/>
            <p:nvPr/>
          </p:nvSpPr>
          <p:spPr>
            <a:xfrm rot="-2700000">
              <a:off x="1501398" y="2241353"/>
              <a:ext cx="2332604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Problembeschreibung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6" name="Google Shape;342;p30">
            <a:extLst>
              <a:ext uri="{FF2B5EF4-FFF2-40B4-BE49-F238E27FC236}">
                <a16:creationId xmlns:a16="http://schemas.microsoft.com/office/drawing/2014/main" id="{292FB884-00B7-4E82-BFCA-AD2AD656D585}"/>
              </a:ext>
            </a:extLst>
          </p:cNvPr>
          <p:cNvGrpSpPr/>
          <p:nvPr/>
        </p:nvGrpSpPr>
        <p:grpSpPr>
          <a:xfrm rot="2700000">
            <a:off x="4926042" y="2585671"/>
            <a:ext cx="3040276" cy="1338590"/>
            <a:chOff x="2957320" y="2240903"/>
            <a:chExt cx="3040276" cy="1338590"/>
          </a:xfrm>
        </p:grpSpPr>
        <p:sp>
          <p:nvSpPr>
            <p:cNvPr id="17" name="Google Shape;343;p30">
              <a:extLst>
                <a:ext uri="{FF2B5EF4-FFF2-40B4-BE49-F238E27FC236}">
                  <a16:creationId xmlns:a16="http://schemas.microsoft.com/office/drawing/2014/main" id="{EF18D554-72D2-4EF5-B829-8E2C0A6F06E1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18" name="Google Shape;344;p30">
              <a:extLst>
                <a:ext uri="{FF2B5EF4-FFF2-40B4-BE49-F238E27FC236}">
                  <a16:creationId xmlns:a16="http://schemas.microsoft.com/office/drawing/2014/main" id="{FE14605C-6A84-46DF-965F-609296AE017C}"/>
                </a:ext>
              </a:extLst>
            </p:cNvPr>
            <p:cNvSpPr/>
            <p:nvPr/>
          </p:nvSpPr>
          <p:spPr>
            <a:xfrm rot="18900000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2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9" name="Google Shape;345;p30">
              <a:extLst>
                <a:ext uri="{FF2B5EF4-FFF2-40B4-BE49-F238E27FC236}">
                  <a16:creationId xmlns:a16="http://schemas.microsoft.com/office/drawing/2014/main" id="{3F38B718-B516-4AAF-9556-D1D7B21C8AF0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Verwendete Modelle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1" name="Google Shape;347;p30">
            <a:extLst>
              <a:ext uri="{FF2B5EF4-FFF2-40B4-BE49-F238E27FC236}">
                <a16:creationId xmlns:a16="http://schemas.microsoft.com/office/drawing/2014/main" id="{EEAD8C51-559E-46BF-BC4B-EA4D342AB76D}"/>
              </a:ext>
            </a:extLst>
          </p:cNvPr>
          <p:cNvGrpSpPr/>
          <p:nvPr/>
        </p:nvGrpSpPr>
        <p:grpSpPr>
          <a:xfrm rot="2700000">
            <a:off x="4447137" y="3503120"/>
            <a:ext cx="3040276" cy="1341290"/>
            <a:chOff x="4877339" y="2238203"/>
            <a:chExt cx="3040276" cy="1341290"/>
          </a:xfrm>
        </p:grpSpPr>
        <p:sp>
          <p:nvSpPr>
            <p:cNvPr id="22" name="Google Shape;348;p30">
              <a:extLst>
                <a:ext uri="{FF2B5EF4-FFF2-40B4-BE49-F238E27FC236}">
                  <a16:creationId xmlns:a16="http://schemas.microsoft.com/office/drawing/2014/main" id="{2F85AF28-9F87-4C5E-9044-7CB4ACDC2A4E}"/>
                </a:ext>
              </a:extLst>
            </p:cNvPr>
            <p:cNvSpPr/>
            <p:nvPr/>
          </p:nvSpPr>
          <p:spPr>
            <a:xfrm rot="2700000">
              <a:off x="6116614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3" name="Google Shape;349;p30">
              <a:extLst>
                <a:ext uri="{FF2B5EF4-FFF2-40B4-BE49-F238E27FC236}">
                  <a16:creationId xmlns:a16="http://schemas.microsoft.com/office/drawing/2014/main" id="{65154C3C-6783-4BFB-AF9D-E862D060AAFC}"/>
                </a:ext>
              </a:extLst>
            </p:cNvPr>
            <p:cNvSpPr/>
            <p:nvPr/>
          </p:nvSpPr>
          <p:spPr>
            <a:xfrm rot="18900000">
              <a:off x="5340992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B7B7B7"/>
                  </a:solidFill>
                  <a:latin typeface="Poppins"/>
                  <a:ea typeface="Poppins"/>
                  <a:cs typeface="Poppins"/>
                  <a:sym typeface="Poppins"/>
                </a:rPr>
                <a:t>4</a:t>
              </a:r>
              <a:endParaRPr sz="1200" b="1" dirty="0">
                <a:solidFill>
                  <a:srgbClr val="B7B7B7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" name="Google Shape;350;p30">
              <a:extLst>
                <a:ext uri="{FF2B5EF4-FFF2-40B4-BE49-F238E27FC236}">
                  <a16:creationId xmlns:a16="http://schemas.microsoft.com/office/drawing/2014/main" id="{C92CADAF-4039-456A-8492-00BD1BD288D8}"/>
                </a:ext>
              </a:extLst>
            </p:cNvPr>
            <p:cNvSpPr txBox="1"/>
            <p:nvPr/>
          </p:nvSpPr>
          <p:spPr>
            <a:xfrm rot="-2700000">
              <a:off x="5323969" y="2238203"/>
              <a:ext cx="2341513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Ergebnisse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6" name="Google Shape;342;p30">
            <a:extLst>
              <a:ext uri="{FF2B5EF4-FFF2-40B4-BE49-F238E27FC236}">
                <a16:creationId xmlns:a16="http://schemas.microsoft.com/office/drawing/2014/main" id="{FFB59089-80B3-48BB-9903-A47AD8447129}"/>
              </a:ext>
            </a:extLst>
          </p:cNvPr>
          <p:cNvGrpSpPr/>
          <p:nvPr/>
        </p:nvGrpSpPr>
        <p:grpSpPr>
          <a:xfrm rot="2700000">
            <a:off x="4965989" y="1666873"/>
            <a:ext cx="3040276" cy="1338590"/>
            <a:chOff x="2957320" y="2240903"/>
            <a:chExt cx="3040276" cy="1338590"/>
          </a:xfrm>
        </p:grpSpPr>
        <p:sp>
          <p:nvSpPr>
            <p:cNvPr id="27" name="Google Shape;343;p30">
              <a:extLst>
                <a:ext uri="{FF2B5EF4-FFF2-40B4-BE49-F238E27FC236}">
                  <a16:creationId xmlns:a16="http://schemas.microsoft.com/office/drawing/2014/main" id="{CB9D8866-4F62-471B-B96F-5C4327BC10A1}"/>
                </a:ext>
              </a:extLst>
            </p:cNvPr>
            <p:cNvSpPr/>
            <p:nvPr/>
          </p:nvSpPr>
          <p:spPr>
            <a:xfrm rot="2700000">
              <a:off x="4196595" y="1011412"/>
              <a:ext cx="561726" cy="3040276"/>
            </a:xfrm>
            <a:prstGeom prst="roundRect">
              <a:avLst>
                <a:gd name="adj" fmla="val 5000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oppins Light"/>
                <a:ea typeface="Poppins Light"/>
                <a:cs typeface="Poppins Light"/>
                <a:sym typeface="Poppins Light"/>
              </a:endParaRPr>
            </a:p>
          </p:txBody>
        </p:sp>
        <p:sp>
          <p:nvSpPr>
            <p:cNvPr id="28" name="Google Shape;344;p30">
              <a:extLst>
                <a:ext uri="{FF2B5EF4-FFF2-40B4-BE49-F238E27FC236}">
                  <a16:creationId xmlns:a16="http://schemas.microsoft.com/office/drawing/2014/main" id="{F6764907-AF9A-4EFB-966D-D91DFDF2C4FA}"/>
                </a:ext>
              </a:extLst>
            </p:cNvPr>
            <p:cNvSpPr/>
            <p:nvPr/>
          </p:nvSpPr>
          <p:spPr>
            <a:xfrm rot="18900000">
              <a:off x="3420974" y="3205393"/>
              <a:ext cx="374100" cy="374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 dirty="0">
                  <a:solidFill>
                    <a:srgbClr val="666666"/>
                  </a:solidFill>
                  <a:latin typeface="Poppins"/>
                  <a:ea typeface="Poppins"/>
                  <a:cs typeface="Poppins"/>
                  <a:sym typeface="Poppins"/>
                </a:rPr>
                <a:t>3</a:t>
              </a:r>
              <a:endParaRPr sz="1200" b="1" dirty="0">
                <a:solidFill>
                  <a:srgbClr val="666666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9" name="Google Shape;345;p30">
              <a:extLst>
                <a:ext uri="{FF2B5EF4-FFF2-40B4-BE49-F238E27FC236}">
                  <a16:creationId xmlns:a16="http://schemas.microsoft.com/office/drawing/2014/main" id="{35C8C1DD-FC71-4684-A5E3-A2FC0F843F34}"/>
                </a:ext>
              </a:extLst>
            </p:cNvPr>
            <p:cNvSpPr txBox="1"/>
            <p:nvPr/>
          </p:nvSpPr>
          <p:spPr>
            <a:xfrm rot="-2700000">
              <a:off x="3410687" y="2240903"/>
              <a:ext cx="2333877" cy="3932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Feature Engineering</a:t>
              </a:r>
              <a:endParaRPr sz="11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5871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EDC534-6607-41D0-A9E2-D8D855F54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DA8328-6C3C-45D7-8D12-ED260FB8C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20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10E9794-8A8C-48B8-ABC8-602191BA18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1" t="7777" r="9375" b="8750"/>
          <a:stretch/>
        </p:blipFill>
        <p:spPr>
          <a:xfrm>
            <a:off x="1111249" y="1147075"/>
            <a:ext cx="6575425" cy="339796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009DD63F-4B0F-41B7-98A4-8AF6F1E701CA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290889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Anzahl Flüge je Wochentag</a:t>
            </a:r>
          </a:p>
        </p:txBody>
      </p:sp>
    </p:spTree>
    <p:extLst>
      <p:ext uri="{BB962C8B-B14F-4D97-AF65-F5344CB8AC3E}">
        <p14:creationId xmlns:p14="http://schemas.microsoft.com/office/powerpoint/2010/main" val="2422741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45A56-8FB4-4496-98A3-4CFFAE3C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463265"/>
            <a:ext cx="5220300" cy="683100"/>
          </a:xfrm>
        </p:spPr>
        <p:txBody>
          <a:bodyPr/>
          <a:lstStyle/>
          <a:p>
            <a:r>
              <a:rPr lang="de-DE" dirty="0"/>
              <a:t>Abflugs-Zeiten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2406A5-0D33-4235-B308-157697F8B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21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438A41-CF11-458C-AF06-38A40845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89" y="1269634"/>
            <a:ext cx="6619171" cy="330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00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545A56-8FB4-4496-98A3-4CFFAE3C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785" y="463265"/>
            <a:ext cx="5220300" cy="683100"/>
          </a:xfrm>
        </p:spPr>
        <p:txBody>
          <a:bodyPr/>
          <a:lstStyle/>
          <a:p>
            <a:r>
              <a:rPr lang="de-DE" dirty="0"/>
              <a:t>Abflugs-Zeiten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22406A5-0D33-4235-B308-157697F8BD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9438A41-CF11-458C-AF06-38A408453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989" y="1269634"/>
            <a:ext cx="6619171" cy="3306816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BCEFF0-5BCD-4D5D-8687-A296F1EDA8D0}"/>
              </a:ext>
            </a:extLst>
          </p:cNvPr>
          <p:cNvCxnSpPr/>
          <p:nvPr/>
        </p:nvCxnSpPr>
        <p:spPr>
          <a:xfrm flipV="1">
            <a:off x="4865427" y="1835623"/>
            <a:ext cx="0" cy="294109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prechblase: rechteckig 6">
            <a:extLst>
              <a:ext uri="{FF2B5EF4-FFF2-40B4-BE49-F238E27FC236}">
                <a16:creationId xmlns:a16="http://schemas.microsoft.com/office/drawing/2014/main" id="{B2FD75AA-65EE-4822-A62B-7DF67C31C252}"/>
              </a:ext>
            </a:extLst>
          </p:cNvPr>
          <p:cNvSpPr/>
          <p:nvPr/>
        </p:nvSpPr>
        <p:spPr>
          <a:xfrm flipH="1">
            <a:off x="4080681" y="1225083"/>
            <a:ext cx="1098644" cy="655092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</a:rPr>
              <a:t>Keine Flüge zwischen 10 und 18 Uhr</a:t>
            </a:r>
          </a:p>
        </p:txBody>
      </p:sp>
    </p:spTree>
    <p:extLst>
      <p:ext uri="{BB962C8B-B14F-4D97-AF65-F5344CB8AC3E}">
        <p14:creationId xmlns:p14="http://schemas.microsoft.com/office/powerpoint/2010/main" val="33906920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2BE1F2-5D5B-4659-BA75-6BC51B735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95F03C0-4F41-49CD-BECE-68FDC1DBE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529" y="1166125"/>
            <a:ext cx="7211176" cy="3689439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Abflugs-Zeiten je Strecke</a:t>
            </a:r>
          </a:p>
        </p:txBody>
      </p:sp>
    </p:spTree>
    <p:extLst>
      <p:ext uri="{BB962C8B-B14F-4D97-AF65-F5344CB8AC3E}">
        <p14:creationId xmlns:p14="http://schemas.microsoft.com/office/powerpoint/2010/main" val="15625063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Preisverteilung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3EB8434-CBF9-4B66-9F5E-F9919AB4F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7" y="1524152"/>
            <a:ext cx="4095558" cy="297903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3356EA7B-A9BD-4475-8345-EB0EB3E79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30976"/>
            <a:ext cx="4145166" cy="297903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21DDF8B-DF1C-45AC-8657-A6CF8D252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2846"/>
          <a:stretch/>
        </p:blipFill>
        <p:spPr>
          <a:xfrm>
            <a:off x="3246509" y="1607463"/>
            <a:ext cx="1106266" cy="19185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DEC4A44-F404-4D2B-B609-8D930DDD25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021"/>
          <a:stretch/>
        </p:blipFill>
        <p:spPr>
          <a:xfrm>
            <a:off x="7001494" y="1614287"/>
            <a:ext cx="445273" cy="191855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DBBC7C3-54B4-43FE-9B74-E2542D01D7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68"/>
          <a:stretch/>
        </p:blipFill>
        <p:spPr>
          <a:xfrm>
            <a:off x="7439944" y="1617486"/>
            <a:ext cx="1204997" cy="190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0219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(Abgefragte) Preise je Strecke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E71F53-91F6-4930-A3A8-EB338A626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396" y="1152210"/>
            <a:ext cx="4758191" cy="352802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2FE8D03-81D4-45AD-B088-32E99FD4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1339" y="1146365"/>
            <a:ext cx="4974304" cy="365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3771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781334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Preisentwicklung (Beispiel)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A151559-3288-47AA-AD8C-8F37BE4FB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611" y="1146365"/>
            <a:ext cx="6976403" cy="348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94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E24A635-CB4F-4F86-8BC7-133BF255B5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27</a:t>
            </a:fld>
            <a:endParaRPr lang="de-D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0D64F323-2752-493C-B530-8CE9BD998E38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9096234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dirty="0"/>
              <a:t>(Best-)Preisentwicklung (Beispiel)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8534F8-41E8-4C2C-8A05-C02A4969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5" y="1146365"/>
            <a:ext cx="6980829" cy="35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504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28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16C58F-7404-4A31-BB13-702E9D6C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" y="1329131"/>
            <a:ext cx="8049789" cy="324731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Preisdifferenz im zeitlichen Verlauf</a:t>
            </a:r>
          </a:p>
        </p:txBody>
      </p:sp>
      <p:sp>
        <p:nvSpPr>
          <p:cNvPr id="9" name="Sprechblase: rechteckig 8">
            <a:extLst>
              <a:ext uri="{FF2B5EF4-FFF2-40B4-BE49-F238E27FC236}">
                <a16:creationId xmlns:a16="http://schemas.microsoft.com/office/drawing/2014/main" id="{ECF1FF3C-B62C-48D0-9405-861A13EDC414}"/>
              </a:ext>
            </a:extLst>
          </p:cNvPr>
          <p:cNvSpPr/>
          <p:nvPr/>
        </p:nvSpPr>
        <p:spPr>
          <a:xfrm>
            <a:off x="3937380" y="1712794"/>
            <a:ext cx="2456597" cy="655093"/>
          </a:xfrm>
          <a:prstGeom prst="wedgeRectCallou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100" dirty="0">
                <a:solidFill>
                  <a:schemeClr val="tx1"/>
                </a:solidFill>
                <a:latin typeface="Poppins Light" panose="00000400000000000000" pitchFamily="2" charset="0"/>
                <a:cs typeface="Poppins Light" panose="00000400000000000000" pitchFamily="2" charset="0"/>
              </a:rPr>
              <a:t>Je weniger Zeit zwischen Abfrage und Flug liegt, desto stärker streut die Preisdifferenz.</a:t>
            </a:r>
          </a:p>
        </p:txBody>
      </p:sp>
    </p:spTree>
    <p:extLst>
      <p:ext uri="{BB962C8B-B14F-4D97-AF65-F5344CB8AC3E}">
        <p14:creationId xmlns:p14="http://schemas.microsoft.com/office/powerpoint/2010/main" val="11362593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29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216C58F-7404-4A31-BB13-702E9D6C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86" y="1329131"/>
            <a:ext cx="8049789" cy="3247319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Preisdifferenz im zeitlichen Verlauf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21A8DD4-7414-47D6-9E89-040CC04A3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517" y="1630055"/>
            <a:ext cx="3525604" cy="24782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613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</p:spTree>
    <p:extLst>
      <p:ext uri="{BB962C8B-B14F-4D97-AF65-F5344CB8AC3E}">
        <p14:creationId xmlns:p14="http://schemas.microsoft.com/office/powerpoint/2010/main" val="20533743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51E753F-D23F-4C0E-B1BE-22DD6EAF4A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30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A4E4BDD-64F0-414F-9571-B00E5076BE01}"/>
              </a:ext>
            </a:extLst>
          </p:cNvPr>
          <p:cNvSpPr txBox="1">
            <a:spLocks/>
          </p:cNvSpPr>
          <p:nvPr/>
        </p:nvSpPr>
        <p:spPr>
          <a:xfrm>
            <a:off x="395784" y="463265"/>
            <a:ext cx="6823881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de-DE" sz="2800" dirty="0"/>
              <a:t>Preise je Strecke und Datum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3F5983-E13A-430F-AE93-4CAFCBEE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335" y="1052853"/>
            <a:ext cx="5516185" cy="409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3434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EDD94-B11F-4722-80BE-AF0D8A41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72448"/>
            <a:ext cx="5220300" cy="683100"/>
          </a:xfrm>
        </p:spPr>
        <p:txBody>
          <a:bodyPr/>
          <a:lstStyle/>
          <a:p>
            <a:r>
              <a:rPr lang="de-DE" dirty="0"/>
              <a:t>Korrelationsmatrix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93C8227-C4F5-4A1F-AA0C-FF0F7E8CDE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31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26375D1C-9542-4C8B-A813-AF3A38A17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980" y="1467134"/>
            <a:ext cx="4231259" cy="330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59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172878" y="2236800"/>
            <a:ext cx="4798244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Verwendete Modelle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lang="en"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60468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007909" y="2236800"/>
            <a:ext cx="5128182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Ergebnisse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33847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3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Mögliches Geschäftsmodell</a:t>
            </a:r>
            <a:endParaRPr dirty="0"/>
          </a:p>
        </p:txBody>
      </p:sp>
      <p:sp>
        <p:nvSpPr>
          <p:cNvPr id="565" name="Google Shape;565;p43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566" name="Google Shape;566;p43"/>
          <p:cNvSpPr/>
          <p:nvPr/>
        </p:nvSpPr>
        <p:spPr>
          <a:xfrm>
            <a:off x="598775" y="18175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Kaufempfehlung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Empfehlung zum sofortigen Kauf oder Warten.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7" name="Google Shape;567;p43"/>
          <p:cNvSpPr/>
          <p:nvPr/>
        </p:nvSpPr>
        <p:spPr>
          <a:xfrm>
            <a:off x="4490139" y="181752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Automatisierung</a:t>
            </a: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Benachrichtigung des Nutzers, wenn der Preis am günstigsten ist.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8" name="Google Shape;568;p43"/>
          <p:cNvSpPr/>
          <p:nvPr/>
        </p:nvSpPr>
        <p:spPr>
          <a:xfrm>
            <a:off x="598775" y="33797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Nutzer zahlt preisabhängige Kommission. </a:t>
            </a: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Kommission auf Basis der Ersparnis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9" name="Google Shape;569;p43"/>
          <p:cNvSpPr/>
          <p:nvPr/>
        </p:nvSpPr>
        <p:spPr>
          <a:xfrm>
            <a:off x="4490139" y="3379745"/>
            <a:ext cx="3736800" cy="1407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Erstattung der Differenz, falls der Preis doch steigt.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Preisgarantie</a:t>
            </a:r>
            <a:endParaRPr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0" name="Google Shape;570;p43"/>
          <p:cNvSpPr/>
          <p:nvPr/>
        </p:nvSpPr>
        <p:spPr>
          <a:xfrm>
            <a:off x="3262889" y="21506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43"/>
          <p:cNvSpPr/>
          <p:nvPr/>
        </p:nvSpPr>
        <p:spPr>
          <a:xfrm rot="5400000">
            <a:off x="3417591" y="2150658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3"/>
          <p:cNvSpPr/>
          <p:nvPr/>
        </p:nvSpPr>
        <p:spPr>
          <a:xfrm rot="10800000">
            <a:off x="3417591" y="23065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3"/>
          <p:cNvSpPr/>
          <p:nvPr/>
        </p:nvSpPr>
        <p:spPr>
          <a:xfrm rot="-5400000">
            <a:off x="3262889" y="2306581"/>
            <a:ext cx="2147400" cy="21474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760;p49">
            <a:extLst>
              <a:ext uri="{FF2B5EF4-FFF2-40B4-BE49-F238E27FC236}">
                <a16:creationId xmlns:a16="http://schemas.microsoft.com/office/drawing/2014/main" id="{DD8C75FA-E3F0-4377-8004-BE39E6019805}"/>
              </a:ext>
            </a:extLst>
          </p:cNvPr>
          <p:cNvGrpSpPr/>
          <p:nvPr/>
        </p:nvGrpSpPr>
        <p:grpSpPr>
          <a:xfrm>
            <a:off x="4609113" y="2717219"/>
            <a:ext cx="391001" cy="382827"/>
            <a:chOff x="1236875" y="1623900"/>
            <a:chExt cx="465200" cy="455475"/>
          </a:xfrm>
        </p:grpSpPr>
        <p:sp>
          <p:nvSpPr>
            <p:cNvPr id="18" name="Google Shape;761;p49">
              <a:extLst>
                <a:ext uri="{FF2B5EF4-FFF2-40B4-BE49-F238E27FC236}">
                  <a16:creationId xmlns:a16="http://schemas.microsoft.com/office/drawing/2014/main" id="{CEDF33F4-407C-403B-AAEC-0039C7FAE5E9}"/>
                </a:ext>
              </a:extLst>
            </p:cNvPr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2;p49">
              <a:extLst>
                <a:ext uri="{FF2B5EF4-FFF2-40B4-BE49-F238E27FC236}">
                  <a16:creationId xmlns:a16="http://schemas.microsoft.com/office/drawing/2014/main" id="{3D8031BF-B993-42BB-BD89-75ED640C271B}"/>
                </a:ext>
              </a:extLst>
            </p:cNvPr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3;p49">
              <a:extLst>
                <a:ext uri="{FF2B5EF4-FFF2-40B4-BE49-F238E27FC236}">
                  <a16:creationId xmlns:a16="http://schemas.microsoft.com/office/drawing/2014/main" id="{A39DF965-57D3-4A42-9212-9ACACE328935}"/>
                </a:ext>
              </a:extLst>
            </p:cNvPr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4;p49">
              <a:extLst>
                <a:ext uri="{FF2B5EF4-FFF2-40B4-BE49-F238E27FC236}">
                  <a16:creationId xmlns:a16="http://schemas.microsoft.com/office/drawing/2014/main" id="{38965471-DA0D-4638-B09F-FB7953CA98F3}"/>
                </a:ext>
              </a:extLst>
            </p:cNvPr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5;p49">
              <a:extLst>
                <a:ext uri="{FF2B5EF4-FFF2-40B4-BE49-F238E27FC236}">
                  <a16:creationId xmlns:a16="http://schemas.microsoft.com/office/drawing/2014/main" id="{D3823268-8174-4544-AA8F-1D32F3A1A0C9}"/>
                </a:ext>
              </a:extLst>
            </p:cNvPr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6;p49">
              <a:extLst>
                <a:ext uri="{FF2B5EF4-FFF2-40B4-BE49-F238E27FC236}">
                  <a16:creationId xmlns:a16="http://schemas.microsoft.com/office/drawing/2014/main" id="{55B7FF78-BA1E-4AD4-A9E3-7DC80D6CAA7F}"/>
                </a:ext>
              </a:extLst>
            </p:cNvPr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67;p49">
              <a:extLst>
                <a:ext uri="{FF2B5EF4-FFF2-40B4-BE49-F238E27FC236}">
                  <a16:creationId xmlns:a16="http://schemas.microsoft.com/office/drawing/2014/main" id="{309996D0-971F-4B1A-9C82-53A19432E6FF}"/>
                </a:ext>
              </a:extLst>
            </p:cNvPr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793;p49">
            <a:extLst>
              <a:ext uri="{FF2B5EF4-FFF2-40B4-BE49-F238E27FC236}">
                <a16:creationId xmlns:a16="http://schemas.microsoft.com/office/drawing/2014/main" id="{E16C5AA7-246B-4236-A688-BC03C3B5FBF0}"/>
              </a:ext>
            </a:extLst>
          </p:cNvPr>
          <p:cNvGrpSpPr/>
          <p:nvPr/>
        </p:nvGrpSpPr>
        <p:grpSpPr>
          <a:xfrm>
            <a:off x="4646222" y="3543918"/>
            <a:ext cx="359272" cy="376691"/>
            <a:chOff x="5961125" y="1623900"/>
            <a:chExt cx="427450" cy="448175"/>
          </a:xfrm>
        </p:grpSpPr>
        <p:sp>
          <p:nvSpPr>
            <p:cNvPr id="26" name="Google Shape;794;p49">
              <a:extLst>
                <a:ext uri="{FF2B5EF4-FFF2-40B4-BE49-F238E27FC236}">
                  <a16:creationId xmlns:a16="http://schemas.microsoft.com/office/drawing/2014/main" id="{9A83C208-2016-4347-85CC-8B11F1EBF744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95;p49">
              <a:extLst>
                <a:ext uri="{FF2B5EF4-FFF2-40B4-BE49-F238E27FC236}">
                  <a16:creationId xmlns:a16="http://schemas.microsoft.com/office/drawing/2014/main" id="{58838E0C-6CD1-4E5B-A1E6-68F61C78C1F6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96;p49">
              <a:extLst>
                <a:ext uri="{FF2B5EF4-FFF2-40B4-BE49-F238E27FC236}">
                  <a16:creationId xmlns:a16="http://schemas.microsoft.com/office/drawing/2014/main" id="{F0EA1C6D-0F42-4E50-ABCF-DCA31E4332E7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97;p49">
              <a:extLst>
                <a:ext uri="{FF2B5EF4-FFF2-40B4-BE49-F238E27FC236}">
                  <a16:creationId xmlns:a16="http://schemas.microsoft.com/office/drawing/2014/main" id="{43DE8AAA-1CB9-491E-8CE7-2975A88A3D60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98;p49">
              <a:extLst>
                <a:ext uri="{FF2B5EF4-FFF2-40B4-BE49-F238E27FC236}">
                  <a16:creationId xmlns:a16="http://schemas.microsoft.com/office/drawing/2014/main" id="{C8502D8B-E357-40DE-B81C-2A39FFBEE94D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99;p49">
              <a:extLst>
                <a:ext uri="{FF2B5EF4-FFF2-40B4-BE49-F238E27FC236}">
                  <a16:creationId xmlns:a16="http://schemas.microsoft.com/office/drawing/2014/main" id="{30930AF3-166D-46DF-A22E-7F1D34B1A7A6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0;p49">
              <a:extLst>
                <a:ext uri="{FF2B5EF4-FFF2-40B4-BE49-F238E27FC236}">
                  <a16:creationId xmlns:a16="http://schemas.microsoft.com/office/drawing/2014/main" id="{DEF65FB6-A48A-4083-96D1-241C39714433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" name="Google Shape;816;p49">
            <a:extLst>
              <a:ext uri="{FF2B5EF4-FFF2-40B4-BE49-F238E27FC236}">
                <a16:creationId xmlns:a16="http://schemas.microsoft.com/office/drawing/2014/main" id="{964208C2-E433-4671-8935-A61689128B95}"/>
              </a:ext>
            </a:extLst>
          </p:cNvPr>
          <p:cNvGrpSpPr/>
          <p:nvPr/>
        </p:nvGrpSpPr>
        <p:grpSpPr>
          <a:xfrm>
            <a:off x="3816619" y="3604059"/>
            <a:ext cx="320378" cy="320378"/>
            <a:chOff x="1278900" y="2333250"/>
            <a:chExt cx="381175" cy="381175"/>
          </a:xfrm>
        </p:grpSpPr>
        <p:sp>
          <p:nvSpPr>
            <p:cNvPr id="40" name="Google Shape;817;p49">
              <a:extLst>
                <a:ext uri="{FF2B5EF4-FFF2-40B4-BE49-F238E27FC236}">
                  <a16:creationId xmlns:a16="http://schemas.microsoft.com/office/drawing/2014/main" id="{70C858E0-6F9D-4A03-8E17-C595AF20304A}"/>
                </a:ext>
              </a:extLst>
            </p:cNvPr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18;p49">
              <a:extLst>
                <a:ext uri="{FF2B5EF4-FFF2-40B4-BE49-F238E27FC236}">
                  <a16:creationId xmlns:a16="http://schemas.microsoft.com/office/drawing/2014/main" id="{A84EDCCB-12EF-420E-B50C-05EBAB078D9A}"/>
                </a:ext>
              </a:extLst>
            </p:cNvPr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19;p49">
              <a:extLst>
                <a:ext uri="{FF2B5EF4-FFF2-40B4-BE49-F238E27FC236}">
                  <a16:creationId xmlns:a16="http://schemas.microsoft.com/office/drawing/2014/main" id="{616A5BFA-E60F-4EB6-94E6-7B2B140AAB42}"/>
                </a:ext>
              </a:extLst>
            </p:cNvPr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20;p49">
              <a:extLst>
                <a:ext uri="{FF2B5EF4-FFF2-40B4-BE49-F238E27FC236}">
                  <a16:creationId xmlns:a16="http://schemas.microsoft.com/office/drawing/2014/main" id="{E59E6930-7E27-4998-A081-881E10247A17}"/>
                </a:ext>
              </a:extLst>
            </p:cNvPr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841;p49">
            <a:extLst>
              <a:ext uri="{FF2B5EF4-FFF2-40B4-BE49-F238E27FC236}">
                <a16:creationId xmlns:a16="http://schemas.microsoft.com/office/drawing/2014/main" id="{33F1321C-471E-4F64-A063-7A65B32E37EC}"/>
              </a:ext>
            </a:extLst>
          </p:cNvPr>
          <p:cNvGrpSpPr/>
          <p:nvPr/>
        </p:nvGrpSpPr>
        <p:grpSpPr>
          <a:xfrm>
            <a:off x="3816619" y="2722360"/>
            <a:ext cx="345971" cy="325505"/>
            <a:chOff x="5972700" y="2330200"/>
            <a:chExt cx="411625" cy="387275"/>
          </a:xfrm>
        </p:grpSpPr>
        <p:sp>
          <p:nvSpPr>
            <p:cNvPr id="45" name="Google Shape;842;p49">
              <a:extLst>
                <a:ext uri="{FF2B5EF4-FFF2-40B4-BE49-F238E27FC236}">
                  <a16:creationId xmlns:a16="http://schemas.microsoft.com/office/drawing/2014/main" id="{18B3F127-49E2-41F0-8A8E-3B70F9343FB8}"/>
                </a:ext>
              </a:extLst>
            </p:cNvPr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43;p49">
              <a:extLst>
                <a:ext uri="{FF2B5EF4-FFF2-40B4-BE49-F238E27FC236}">
                  <a16:creationId xmlns:a16="http://schemas.microsoft.com/office/drawing/2014/main" id="{40E6CC53-6849-48A6-9D50-35E70247DE91}"/>
                </a:ext>
              </a:extLst>
            </p:cNvPr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60953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79013977-79B1-406C-AA12-58F35D9C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Weitere Maßnahmen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CFB9877B-AB53-4720-A58F-BB9941BD5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Speichern vorheriger Anfragen um Beliebtheit des Fluges zu erfassen</a:t>
            </a:r>
          </a:p>
          <a:p>
            <a:pPr marL="127000" indent="0">
              <a:buNone/>
            </a:pPr>
            <a:endParaRPr lang="de-DE" dirty="0"/>
          </a:p>
          <a:p>
            <a:r>
              <a:rPr lang="de-DE" dirty="0"/>
              <a:t>Ähnliche Flüge (und deren Preisverlauf) anzeigen, um Transparenz / Vertrauen zu schaffen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A040708-6700-41BC-9257-3042E292F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98" r="6004"/>
          <a:stretch/>
        </p:blipFill>
        <p:spPr>
          <a:xfrm>
            <a:off x="6520024" y="1197484"/>
            <a:ext cx="2748531" cy="274853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6871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9575A1B3-6FE6-4FB2-B4E6-5787A14B5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Klassifikation oder Regression?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5C90D5D-8F00-4AFC-BC96-2B206675AE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624" y="1958050"/>
            <a:ext cx="5078691" cy="2618400"/>
          </a:xfrm>
        </p:spPr>
        <p:txBody>
          <a:bodyPr/>
          <a:lstStyle/>
          <a:p>
            <a:r>
              <a:rPr lang="de-DE" dirty="0"/>
              <a:t>Regression erlaubt präzise Angabe der Preisschwankung</a:t>
            </a:r>
          </a:p>
          <a:p>
            <a:r>
              <a:rPr lang="de-DE" dirty="0"/>
              <a:t>Nutzer könnte Grenzwert einstellen, ab dem Kaufempfehlung ausgesprochen wird (</a:t>
            </a:r>
            <a:r>
              <a:rPr lang="de-DE" dirty="0" err="1"/>
              <a:t>zB</a:t>
            </a:r>
            <a:r>
              <a:rPr lang="de-DE" dirty="0"/>
              <a:t>. +10%)</a:t>
            </a:r>
          </a:p>
          <a:p>
            <a:endParaRPr lang="de-DE" dirty="0"/>
          </a:p>
          <a:p>
            <a:r>
              <a:rPr lang="en-US" b="1" dirty="0" err="1"/>
              <a:t>Modellgüte</a:t>
            </a:r>
            <a:r>
              <a:rPr lang="en-US" b="1" dirty="0"/>
              <a:t>: </a:t>
            </a:r>
            <a:r>
              <a:rPr lang="en-US" dirty="0"/>
              <a:t>False-positive und False-negative </a:t>
            </a:r>
            <a:r>
              <a:rPr lang="en-US" dirty="0" err="1"/>
              <a:t>sollten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gewichtet</a:t>
            </a:r>
            <a:r>
              <a:rPr lang="en-US" dirty="0"/>
              <a:t> sein: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/>
              <a:t>Kunde </a:t>
            </a:r>
            <a:r>
              <a:rPr lang="en-US" sz="1050" dirty="0" err="1"/>
              <a:t>ist</a:t>
            </a:r>
            <a:r>
              <a:rPr lang="en-US" sz="1050" dirty="0"/>
              <a:t> </a:t>
            </a:r>
            <a:r>
              <a:rPr lang="en-US" sz="1050" dirty="0" err="1"/>
              <a:t>verärgert</a:t>
            </a:r>
            <a:r>
              <a:rPr lang="en-US" sz="1050" dirty="0"/>
              <a:t>, </a:t>
            </a:r>
            <a:r>
              <a:rPr lang="en-US" sz="1050" dirty="0" err="1"/>
              <a:t>wenn</a:t>
            </a:r>
            <a:r>
              <a:rPr lang="en-US" sz="1050" dirty="0"/>
              <a:t> </a:t>
            </a:r>
            <a:r>
              <a:rPr lang="en-US" sz="1050" dirty="0" err="1"/>
              <a:t>Preis</a:t>
            </a:r>
            <a:r>
              <a:rPr lang="en-US" sz="1050" dirty="0"/>
              <a:t> </a:t>
            </a:r>
            <a:r>
              <a:rPr lang="en-US" sz="1050" dirty="0" err="1"/>
              <a:t>doch</a:t>
            </a:r>
            <a:r>
              <a:rPr lang="en-US" sz="1050" dirty="0"/>
              <a:t> </a:t>
            </a:r>
            <a:r>
              <a:rPr lang="en-US" sz="1050" dirty="0" err="1"/>
              <a:t>steigt</a:t>
            </a:r>
            <a:endParaRPr lang="en-US" sz="105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/>
              <a:t>Sitzplätze</a:t>
            </a:r>
            <a:r>
              <a:rPr lang="en-US" sz="1050" dirty="0"/>
              <a:t> </a:t>
            </a:r>
            <a:r>
              <a:rPr lang="en-US" sz="1050" dirty="0" err="1"/>
              <a:t>könnten</a:t>
            </a:r>
            <a:r>
              <a:rPr lang="en-US" sz="1050" dirty="0"/>
              <a:t> </a:t>
            </a:r>
            <a:r>
              <a:rPr lang="en-US" sz="1050" dirty="0" err="1"/>
              <a:t>ausgehen</a:t>
            </a:r>
            <a:endParaRPr lang="en-US" sz="105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050" dirty="0" err="1"/>
              <a:t>Währenddessen</a:t>
            </a:r>
            <a:r>
              <a:rPr lang="en-US" sz="1050" dirty="0"/>
              <a:t> </a:t>
            </a:r>
            <a:r>
              <a:rPr lang="en-US" sz="1050" dirty="0" err="1"/>
              <a:t>ist</a:t>
            </a:r>
            <a:r>
              <a:rPr lang="en-US" sz="1050" dirty="0"/>
              <a:t> </a:t>
            </a:r>
            <a:r>
              <a:rPr lang="en-US" sz="1050" dirty="0" err="1"/>
              <a:t>ein</a:t>
            </a:r>
            <a:r>
              <a:rPr lang="en-US" sz="1050" dirty="0"/>
              <a:t> </a:t>
            </a:r>
            <a:r>
              <a:rPr lang="en-US" sz="1050" dirty="0" err="1"/>
              <a:t>weiterer</a:t>
            </a:r>
            <a:r>
              <a:rPr lang="en-US" sz="1050" dirty="0"/>
              <a:t> </a:t>
            </a:r>
            <a:r>
              <a:rPr lang="en-US" sz="1050" dirty="0" err="1"/>
              <a:t>Preisverfall</a:t>
            </a:r>
            <a:r>
              <a:rPr lang="en-US" sz="1050" dirty="0"/>
              <a:t> </a:t>
            </a:r>
            <a:r>
              <a:rPr lang="en-US" sz="1050" dirty="0" err="1"/>
              <a:t>ärgerlich</a:t>
            </a:r>
            <a:r>
              <a:rPr lang="en-US" sz="1050" dirty="0"/>
              <a:t>, </a:t>
            </a:r>
            <a:r>
              <a:rPr lang="en-US" sz="1050" dirty="0" err="1"/>
              <a:t>aber</a:t>
            </a:r>
            <a:r>
              <a:rPr lang="en-US" sz="1050" dirty="0"/>
              <a:t> </a:t>
            </a:r>
            <a:r>
              <a:rPr lang="en-US" sz="1050" dirty="0" err="1"/>
              <a:t>verkraftbar</a:t>
            </a:r>
            <a:endParaRPr lang="en-US" sz="1050" dirty="0"/>
          </a:p>
          <a:p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D3FE33F-F971-4E7F-8F69-B352CA5EA8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7" r="51027"/>
          <a:stretch/>
        </p:blipFill>
        <p:spPr>
          <a:xfrm>
            <a:off x="6367534" y="1041814"/>
            <a:ext cx="3059871" cy="305987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363636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>
            <a:spLocks noGrp="1"/>
          </p:cNvSpPr>
          <p:nvPr>
            <p:ph type="ctrTitle" idx="4294967295"/>
          </p:nvPr>
        </p:nvSpPr>
        <p:spPr>
          <a:xfrm>
            <a:off x="2351788" y="1180487"/>
            <a:ext cx="485423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>
                <a:solidFill>
                  <a:schemeClr val="bg1"/>
                </a:solidFill>
              </a:rPr>
              <a:t>Danke!</a:t>
            </a:r>
            <a:endParaRPr sz="9600" dirty="0">
              <a:solidFill>
                <a:schemeClr val="bg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subTitle" idx="4294967295"/>
          </p:nvPr>
        </p:nvSpPr>
        <p:spPr>
          <a:xfrm>
            <a:off x="2598018" y="2803214"/>
            <a:ext cx="4608000" cy="17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de-DE" b="1" dirty="0">
                <a:solidFill>
                  <a:schemeClr val="bg1"/>
                </a:solidFill>
                <a:latin typeface="Poppins"/>
                <a:ea typeface="Poppins"/>
                <a:cs typeface="Poppins"/>
                <a:sym typeface="Poppins"/>
              </a:rPr>
              <a:t>Fragen? Feedback?</a:t>
            </a:r>
            <a:endParaRPr b="1" dirty="0">
              <a:solidFill>
                <a:schemeClr val="bg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dirty="0">
                <a:solidFill>
                  <a:schemeClr val="bg1"/>
                </a:solidFill>
              </a:rPr>
              <a:t>Max Grundmann – s0559326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169" name="Google Shape;169;p16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bg1"/>
                </a:solidFill>
              </a:rPr>
              <a:t>37</a:t>
            </a:fld>
            <a:endParaRPr>
              <a:solidFill>
                <a:schemeClr val="bg1"/>
              </a:solidFill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1804239" y="1506373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4" y="2132598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</p:spTree>
    <p:extLst>
      <p:ext uri="{BB962C8B-B14F-4D97-AF65-F5344CB8AC3E}">
        <p14:creationId xmlns:p14="http://schemas.microsoft.com/office/powerpoint/2010/main" val="3890606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4" y="2132598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2298838" y="3305890"/>
            <a:ext cx="92093" cy="726994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2670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2" y="2127507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4608175" y="3804623"/>
            <a:ext cx="89127" cy="39775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2372864-3D14-4288-BFDB-92985A4D891B}"/>
              </a:ext>
            </a:extLst>
          </p:cNvPr>
          <p:cNvSpPr/>
          <p:nvPr/>
        </p:nvSpPr>
        <p:spPr>
          <a:xfrm>
            <a:off x="1381468" y="1874849"/>
            <a:ext cx="6065300" cy="2406549"/>
          </a:xfrm>
          <a:custGeom>
            <a:avLst/>
            <a:gdLst>
              <a:gd name="connsiteX0" fmla="*/ 0 w 6065300"/>
              <a:gd name="connsiteY0" fmla="*/ 1519614 h 2406549"/>
              <a:gd name="connsiteX1" fmla="*/ 730204 w 6065300"/>
              <a:gd name="connsiteY1" fmla="*/ 1519614 h 2406549"/>
              <a:gd name="connsiteX2" fmla="*/ 1723545 w 6065300"/>
              <a:gd name="connsiteY2" fmla="*/ 1526193 h 2406549"/>
              <a:gd name="connsiteX3" fmla="*/ 2302446 w 6065300"/>
              <a:gd name="connsiteY3" fmla="*/ 2026152 h 2406549"/>
              <a:gd name="connsiteX4" fmla="*/ 2841876 w 6065300"/>
              <a:gd name="connsiteY4" fmla="*/ 2361652 h 2406549"/>
              <a:gd name="connsiteX5" fmla="*/ 3683913 w 6065300"/>
              <a:gd name="connsiteY5" fmla="*/ 2368230 h 2406549"/>
              <a:gd name="connsiteX6" fmla="*/ 4328598 w 6065300"/>
              <a:gd name="connsiteY6" fmla="*/ 2039309 h 2406549"/>
              <a:gd name="connsiteX7" fmla="*/ 4756195 w 6065300"/>
              <a:gd name="connsiteY7" fmla="*/ 1572242 h 2406549"/>
              <a:gd name="connsiteX8" fmla="*/ 5137744 w 6065300"/>
              <a:gd name="connsiteY8" fmla="*/ 809145 h 2406549"/>
              <a:gd name="connsiteX9" fmla="*/ 5756115 w 6065300"/>
              <a:gd name="connsiteY9" fmla="*/ 138147 h 2406549"/>
              <a:gd name="connsiteX10" fmla="*/ 6065300 w 6065300"/>
              <a:gd name="connsiteY10" fmla="*/ 0 h 24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65300" h="2406549">
                <a:moveTo>
                  <a:pt x="0" y="1519614"/>
                </a:moveTo>
                <a:lnTo>
                  <a:pt x="730204" y="1519614"/>
                </a:lnTo>
                <a:cubicBezTo>
                  <a:pt x="1017461" y="1520710"/>
                  <a:pt x="1461505" y="1441770"/>
                  <a:pt x="1723545" y="1526193"/>
                </a:cubicBezTo>
                <a:cubicBezTo>
                  <a:pt x="1985585" y="1610616"/>
                  <a:pt x="2116058" y="1886909"/>
                  <a:pt x="2302446" y="2026152"/>
                </a:cubicBezTo>
                <a:cubicBezTo>
                  <a:pt x="2488834" y="2165395"/>
                  <a:pt x="2611631" y="2304639"/>
                  <a:pt x="2841876" y="2361652"/>
                </a:cubicBezTo>
                <a:cubicBezTo>
                  <a:pt x="3072121" y="2418665"/>
                  <a:pt x="3436126" y="2421954"/>
                  <a:pt x="3683913" y="2368230"/>
                </a:cubicBezTo>
                <a:cubicBezTo>
                  <a:pt x="3931700" y="2314506"/>
                  <a:pt x="4149884" y="2171974"/>
                  <a:pt x="4328598" y="2039309"/>
                </a:cubicBezTo>
                <a:cubicBezTo>
                  <a:pt x="4507312" y="1906644"/>
                  <a:pt x="4621337" y="1777269"/>
                  <a:pt x="4756195" y="1572242"/>
                </a:cubicBezTo>
                <a:cubicBezTo>
                  <a:pt x="4891053" y="1367215"/>
                  <a:pt x="4971091" y="1048161"/>
                  <a:pt x="5137744" y="809145"/>
                </a:cubicBezTo>
                <a:cubicBezTo>
                  <a:pt x="5304397" y="570129"/>
                  <a:pt x="5601522" y="273004"/>
                  <a:pt x="5756115" y="138147"/>
                </a:cubicBezTo>
                <a:cubicBezTo>
                  <a:pt x="5910708" y="3290"/>
                  <a:pt x="5988004" y="1645"/>
                  <a:pt x="6065300" y="0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883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17DF981D-46B4-4575-9843-C4C09CA5CCE9}"/>
              </a:ext>
            </a:extLst>
          </p:cNvPr>
          <p:cNvSpPr/>
          <p:nvPr/>
        </p:nvSpPr>
        <p:spPr>
          <a:xfrm>
            <a:off x="1361727" y="1862882"/>
            <a:ext cx="6427109" cy="2543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2" name="Google Shape;672;p47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675" name="Google Shape;675;p47"/>
          <p:cNvSpPr txBox="1"/>
          <p:nvPr/>
        </p:nvSpPr>
        <p:spPr>
          <a:xfrm rot="-5400000">
            <a:off x="591853" y="31323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Ticket-Preis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6" name="Google Shape;676;p47"/>
          <p:cNvSpPr txBox="1"/>
          <p:nvPr/>
        </p:nvSpPr>
        <p:spPr>
          <a:xfrm rot="5400000">
            <a:off x="6938838" y="2580589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Flugdatum</a:t>
            </a:r>
            <a:endParaRPr sz="7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7" name="Google Shape;677;p47"/>
          <p:cNvSpPr txBox="1"/>
          <p:nvPr/>
        </p:nvSpPr>
        <p:spPr>
          <a:xfrm>
            <a:off x="3754466" y="4417000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rPr>
              <a:t>Buchungsdatum</a:t>
            </a:r>
            <a:endParaRPr sz="1000" dirty="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1991CDA1-07E2-4FEE-8196-51245DB032A0}"/>
              </a:ext>
            </a:extLst>
          </p:cNvPr>
          <p:cNvCxnSpPr>
            <a:cxnSpLocks/>
          </p:cNvCxnSpPr>
          <p:nvPr/>
        </p:nvCxnSpPr>
        <p:spPr>
          <a:xfrm flipV="1">
            <a:off x="1361727" y="1718157"/>
            <a:ext cx="0" cy="2694393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07DB9474-5CBF-4E7D-BDBE-9DB2B38D0E86}"/>
              </a:ext>
            </a:extLst>
          </p:cNvPr>
          <p:cNvCxnSpPr>
            <a:cxnSpLocks/>
          </p:cNvCxnSpPr>
          <p:nvPr/>
        </p:nvCxnSpPr>
        <p:spPr>
          <a:xfrm>
            <a:off x="1355149" y="4406507"/>
            <a:ext cx="6506053" cy="0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8207F466-0778-443E-9BDF-4A77B676C129}"/>
              </a:ext>
            </a:extLst>
          </p:cNvPr>
          <p:cNvCxnSpPr>
            <a:cxnSpLocks/>
          </p:cNvCxnSpPr>
          <p:nvPr/>
        </p:nvCxnSpPr>
        <p:spPr>
          <a:xfrm flipV="1">
            <a:off x="7433605" y="1862882"/>
            <a:ext cx="13157" cy="2543625"/>
          </a:xfrm>
          <a:prstGeom prst="line">
            <a:avLst/>
          </a:prstGeom>
          <a:ln w="2857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959EFBFC-D7F0-4B45-A112-5DF37A696FB4}"/>
              </a:ext>
            </a:extLst>
          </p:cNvPr>
          <p:cNvSpPr/>
          <p:nvPr/>
        </p:nvSpPr>
        <p:spPr>
          <a:xfrm>
            <a:off x="1414352" y="2127507"/>
            <a:ext cx="6032408" cy="1961742"/>
          </a:xfrm>
          <a:custGeom>
            <a:avLst/>
            <a:gdLst>
              <a:gd name="connsiteX0" fmla="*/ 0 w 6032408"/>
              <a:gd name="connsiteY0" fmla="*/ 3144483 h 3148055"/>
              <a:gd name="connsiteX1" fmla="*/ 1651182 w 6032408"/>
              <a:gd name="connsiteY1" fmla="*/ 3052386 h 3148055"/>
              <a:gd name="connsiteX2" fmla="*/ 3381306 w 6032408"/>
              <a:gd name="connsiteY2" fmla="*/ 2506377 h 3148055"/>
              <a:gd name="connsiteX3" fmla="*/ 4466745 w 6032408"/>
              <a:gd name="connsiteY3" fmla="*/ 1493301 h 3148055"/>
              <a:gd name="connsiteX4" fmla="*/ 5124587 w 6032408"/>
              <a:gd name="connsiteY4" fmla="*/ 394705 h 3148055"/>
              <a:gd name="connsiteX5" fmla="*/ 6032408 w 6032408"/>
              <a:gd name="connsiteY5" fmla="*/ 0 h 3148055"/>
              <a:gd name="connsiteX6" fmla="*/ 6032408 w 6032408"/>
              <a:gd name="connsiteY6" fmla="*/ 0 h 3148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2408" h="3148055">
                <a:moveTo>
                  <a:pt x="0" y="3144483"/>
                </a:moveTo>
                <a:cubicBezTo>
                  <a:pt x="543815" y="3151610"/>
                  <a:pt x="1087631" y="3158737"/>
                  <a:pt x="1651182" y="3052386"/>
                </a:cubicBezTo>
                <a:cubicBezTo>
                  <a:pt x="2214733" y="2946035"/>
                  <a:pt x="2912046" y="2766224"/>
                  <a:pt x="3381306" y="2506377"/>
                </a:cubicBezTo>
                <a:cubicBezTo>
                  <a:pt x="3850567" y="2246529"/>
                  <a:pt x="4176198" y="1845246"/>
                  <a:pt x="4466745" y="1493301"/>
                </a:cubicBezTo>
                <a:cubicBezTo>
                  <a:pt x="4757292" y="1141356"/>
                  <a:pt x="4863643" y="643588"/>
                  <a:pt x="5124587" y="394705"/>
                </a:cubicBezTo>
                <a:cubicBezTo>
                  <a:pt x="5385531" y="145822"/>
                  <a:pt x="6032408" y="0"/>
                  <a:pt x="6032408" y="0"/>
                </a:cubicBezTo>
                <a:lnTo>
                  <a:pt x="6032408" y="0"/>
                </a:ln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35" name="Titel 5">
            <a:extLst>
              <a:ext uri="{FF2B5EF4-FFF2-40B4-BE49-F238E27FC236}">
                <a16:creationId xmlns:a16="http://schemas.microsoft.com/office/drawing/2014/main" id="{DD24647B-2842-4B55-BB85-82CD10351459}"/>
              </a:ext>
            </a:extLst>
          </p:cNvPr>
          <p:cNvSpPr txBox="1">
            <a:spLocks/>
          </p:cNvSpPr>
          <p:nvPr/>
        </p:nvSpPr>
        <p:spPr>
          <a:xfrm>
            <a:off x="2105089" y="65127"/>
            <a:ext cx="5525871" cy="6831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de-DE" sz="3600" b="1" dirty="0">
                <a:solidFill>
                  <a:schemeClr val="dk1"/>
                </a:solidFill>
                <a:latin typeface="Poppins"/>
                <a:cs typeface="Poppins"/>
                <a:sym typeface="Poppins"/>
              </a:rPr>
              <a:t>Sollte ich sofort kaufen oder warten?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6C89A7D-1855-4A33-B4F5-48EFCB39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7434" y="2506534"/>
            <a:ext cx="726994" cy="726994"/>
          </a:xfrm>
          <a:prstGeom prst="rect">
            <a:avLst/>
          </a:prstGeom>
        </p:spPr>
      </p:pic>
      <p:sp>
        <p:nvSpPr>
          <p:cNvPr id="4" name="Pfeil: nach unten 3">
            <a:extLst>
              <a:ext uri="{FF2B5EF4-FFF2-40B4-BE49-F238E27FC236}">
                <a16:creationId xmlns:a16="http://schemas.microsoft.com/office/drawing/2014/main" id="{ACE37B01-3A2F-4A9A-BB7B-7DB287DE39E9}"/>
              </a:ext>
            </a:extLst>
          </p:cNvPr>
          <p:cNvSpPr/>
          <p:nvPr/>
        </p:nvSpPr>
        <p:spPr>
          <a:xfrm>
            <a:off x="7209936" y="3804896"/>
            <a:ext cx="92092" cy="442982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F2372864-3D14-4288-BFDB-92985A4D891B}"/>
              </a:ext>
            </a:extLst>
          </p:cNvPr>
          <p:cNvSpPr/>
          <p:nvPr/>
        </p:nvSpPr>
        <p:spPr>
          <a:xfrm>
            <a:off x="1381468" y="1874849"/>
            <a:ext cx="6065300" cy="2406549"/>
          </a:xfrm>
          <a:custGeom>
            <a:avLst/>
            <a:gdLst>
              <a:gd name="connsiteX0" fmla="*/ 0 w 6065300"/>
              <a:gd name="connsiteY0" fmla="*/ 1519614 h 2406549"/>
              <a:gd name="connsiteX1" fmla="*/ 730204 w 6065300"/>
              <a:gd name="connsiteY1" fmla="*/ 1519614 h 2406549"/>
              <a:gd name="connsiteX2" fmla="*/ 1723545 w 6065300"/>
              <a:gd name="connsiteY2" fmla="*/ 1526193 h 2406549"/>
              <a:gd name="connsiteX3" fmla="*/ 2302446 w 6065300"/>
              <a:gd name="connsiteY3" fmla="*/ 2026152 h 2406549"/>
              <a:gd name="connsiteX4" fmla="*/ 2841876 w 6065300"/>
              <a:gd name="connsiteY4" fmla="*/ 2361652 h 2406549"/>
              <a:gd name="connsiteX5" fmla="*/ 3683913 w 6065300"/>
              <a:gd name="connsiteY5" fmla="*/ 2368230 h 2406549"/>
              <a:gd name="connsiteX6" fmla="*/ 4328598 w 6065300"/>
              <a:gd name="connsiteY6" fmla="*/ 2039309 h 2406549"/>
              <a:gd name="connsiteX7" fmla="*/ 4756195 w 6065300"/>
              <a:gd name="connsiteY7" fmla="*/ 1572242 h 2406549"/>
              <a:gd name="connsiteX8" fmla="*/ 5137744 w 6065300"/>
              <a:gd name="connsiteY8" fmla="*/ 809145 h 2406549"/>
              <a:gd name="connsiteX9" fmla="*/ 5756115 w 6065300"/>
              <a:gd name="connsiteY9" fmla="*/ 138147 h 2406549"/>
              <a:gd name="connsiteX10" fmla="*/ 6065300 w 6065300"/>
              <a:gd name="connsiteY10" fmla="*/ 0 h 2406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65300" h="2406549">
                <a:moveTo>
                  <a:pt x="0" y="1519614"/>
                </a:moveTo>
                <a:lnTo>
                  <a:pt x="730204" y="1519614"/>
                </a:lnTo>
                <a:cubicBezTo>
                  <a:pt x="1017461" y="1520710"/>
                  <a:pt x="1461505" y="1441770"/>
                  <a:pt x="1723545" y="1526193"/>
                </a:cubicBezTo>
                <a:cubicBezTo>
                  <a:pt x="1985585" y="1610616"/>
                  <a:pt x="2116058" y="1886909"/>
                  <a:pt x="2302446" y="2026152"/>
                </a:cubicBezTo>
                <a:cubicBezTo>
                  <a:pt x="2488834" y="2165395"/>
                  <a:pt x="2611631" y="2304639"/>
                  <a:pt x="2841876" y="2361652"/>
                </a:cubicBezTo>
                <a:cubicBezTo>
                  <a:pt x="3072121" y="2418665"/>
                  <a:pt x="3436126" y="2421954"/>
                  <a:pt x="3683913" y="2368230"/>
                </a:cubicBezTo>
                <a:cubicBezTo>
                  <a:pt x="3931700" y="2314506"/>
                  <a:pt x="4149884" y="2171974"/>
                  <a:pt x="4328598" y="2039309"/>
                </a:cubicBezTo>
                <a:cubicBezTo>
                  <a:pt x="4507312" y="1906644"/>
                  <a:pt x="4621337" y="1777269"/>
                  <a:pt x="4756195" y="1572242"/>
                </a:cubicBezTo>
                <a:cubicBezTo>
                  <a:pt x="4891053" y="1367215"/>
                  <a:pt x="4971091" y="1048161"/>
                  <a:pt x="5137744" y="809145"/>
                </a:cubicBezTo>
                <a:cubicBezTo>
                  <a:pt x="5304397" y="570129"/>
                  <a:pt x="5601522" y="273004"/>
                  <a:pt x="5756115" y="138147"/>
                </a:cubicBezTo>
                <a:cubicBezTo>
                  <a:pt x="5910708" y="3290"/>
                  <a:pt x="5988004" y="1645"/>
                  <a:pt x="6065300" y="0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A5836B7A-3F49-4C1F-9C98-0B05A7BC0F36}"/>
              </a:ext>
            </a:extLst>
          </p:cNvPr>
          <p:cNvSpPr/>
          <p:nvPr/>
        </p:nvSpPr>
        <p:spPr>
          <a:xfrm>
            <a:off x="1414360" y="2282711"/>
            <a:ext cx="6006095" cy="2039309"/>
          </a:xfrm>
          <a:custGeom>
            <a:avLst/>
            <a:gdLst>
              <a:gd name="connsiteX0" fmla="*/ 0 w 6006095"/>
              <a:gd name="connsiteY0" fmla="*/ 0 h 2039309"/>
              <a:gd name="connsiteX1" fmla="*/ 1374889 w 6006095"/>
              <a:gd name="connsiteY1" fmla="*/ 19735 h 2039309"/>
              <a:gd name="connsiteX2" fmla="*/ 3026072 w 6006095"/>
              <a:gd name="connsiteY2" fmla="*/ 98676 h 2039309"/>
              <a:gd name="connsiteX3" fmla="*/ 4183873 w 6006095"/>
              <a:gd name="connsiteY3" fmla="*/ 368391 h 2039309"/>
              <a:gd name="connsiteX4" fmla="*/ 4795666 w 6006095"/>
              <a:gd name="connsiteY4" fmla="*/ 1414360 h 2039309"/>
              <a:gd name="connsiteX5" fmla="*/ 5446929 w 6006095"/>
              <a:gd name="connsiteY5" fmla="*/ 1934054 h 2039309"/>
              <a:gd name="connsiteX6" fmla="*/ 6006095 w 6006095"/>
              <a:gd name="connsiteY6" fmla="*/ 2039309 h 2039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06095" h="2039309">
                <a:moveTo>
                  <a:pt x="0" y="0"/>
                </a:moveTo>
                <a:cubicBezTo>
                  <a:pt x="435272" y="1644"/>
                  <a:pt x="870544" y="3289"/>
                  <a:pt x="1374889" y="19735"/>
                </a:cubicBezTo>
                <a:cubicBezTo>
                  <a:pt x="1879234" y="36181"/>
                  <a:pt x="2557908" y="40567"/>
                  <a:pt x="3026072" y="98676"/>
                </a:cubicBezTo>
                <a:cubicBezTo>
                  <a:pt x="3494236" y="156785"/>
                  <a:pt x="3888941" y="149110"/>
                  <a:pt x="4183873" y="368391"/>
                </a:cubicBezTo>
                <a:cubicBezTo>
                  <a:pt x="4478805" y="587672"/>
                  <a:pt x="4585157" y="1153416"/>
                  <a:pt x="4795666" y="1414360"/>
                </a:cubicBezTo>
                <a:cubicBezTo>
                  <a:pt x="5006175" y="1675304"/>
                  <a:pt x="5245191" y="1829896"/>
                  <a:pt x="5446929" y="1934054"/>
                </a:cubicBezTo>
                <a:cubicBezTo>
                  <a:pt x="5648667" y="2038212"/>
                  <a:pt x="5827381" y="2038760"/>
                  <a:pt x="6006095" y="2039309"/>
                </a:cubicBezTo>
              </a:path>
            </a:pathLst>
          </a:cu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398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hteck: abgerundete Ecken 80">
            <a:extLst>
              <a:ext uri="{FF2B5EF4-FFF2-40B4-BE49-F238E27FC236}">
                <a16:creationId xmlns:a16="http://schemas.microsoft.com/office/drawing/2014/main" id="{4CEFF35D-BA33-4EA9-9272-3A13C7052956}"/>
              </a:ext>
            </a:extLst>
          </p:cNvPr>
          <p:cNvSpPr/>
          <p:nvPr/>
        </p:nvSpPr>
        <p:spPr>
          <a:xfrm>
            <a:off x="6693145" y="1525652"/>
            <a:ext cx="1947863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Output</a:t>
            </a:r>
          </a:p>
        </p:txBody>
      </p:sp>
      <p:sp>
        <p:nvSpPr>
          <p:cNvPr id="82" name="Rechteck: abgerundete Ecken 81">
            <a:extLst>
              <a:ext uri="{FF2B5EF4-FFF2-40B4-BE49-F238E27FC236}">
                <a16:creationId xmlns:a16="http://schemas.microsoft.com/office/drawing/2014/main" id="{70000906-BE93-47C4-B6F9-719A035465A2}"/>
              </a:ext>
            </a:extLst>
          </p:cNvPr>
          <p:cNvSpPr/>
          <p:nvPr/>
        </p:nvSpPr>
        <p:spPr>
          <a:xfrm>
            <a:off x="502990" y="1525652"/>
            <a:ext cx="1947863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Poppins" panose="020B0502040204020203" pitchFamily="2" charset="0"/>
                <a:cs typeface="Poppins" panose="020B0502040204020203" pitchFamily="2" charset="0"/>
              </a:rPr>
              <a:t>Input</a:t>
            </a:r>
          </a:p>
        </p:txBody>
      </p:sp>
      <p:sp>
        <p:nvSpPr>
          <p:cNvPr id="83" name="Rechteck: abgerundete Ecken 82">
            <a:extLst>
              <a:ext uri="{FF2B5EF4-FFF2-40B4-BE49-F238E27FC236}">
                <a16:creationId xmlns:a16="http://schemas.microsoft.com/office/drawing/2014/main" id="{99E38662-7D37-4015-882B-E123467FCFBA}"/>
              </a:ext>
            </a:extLst>
          </p:cNvPr>
          <p:cNvSpPr/>
          <p:nvPr/>
        </p:nvSpPr>
        <p:spPr>
          <a:xfrm>
            <a:off x="2878476" y="1525652"/>
            <a:ext cx="3387047" cy="3050798"/>
          </a:xfrm>
          <a:prstGeom prst="roundRect">
            <a:avLst/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de-DE" b="1" dirty="0">
              <a:solidFill>
                <a:schemeClr val="tx1"/>
              </a:solidFill>
              <a:latin typeface="Poppins" panose="020B0502040204020203" pitchFamily="2" charset="0"/>
              <a:cs typeface="Poppins" panose="020B0502040204020203" pitchFamily="2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28B69B6-23B5-460F-A61B-884B0B27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4402"/>
            <a:ext cx="5220300" cy="683100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AF31A25F-96AB-4782-AEBF-DFD3912AF9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mtClean="0"/>
              <a:t>8</a:t>
            </a:fld>
            <a:endParaRPr lang="de-DE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94247812-E6BF-4509-8E1C-BCCF91F12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685" y="2260973"/>
            <a:ext cx="3316627" cy="1424264"/>
          </a:xfrm>
          <a:prstGeom prst="rect">
            <a:avLst/>
          </a:prstGeom>
        </p:spPr>
      </p:pic>
      <p:grpSp>
        <p:nvGrpSpPr>
          <p:cNvPr id="22" name="Google Shape;859;p49">
            <a:extLst>
              <a:ext uri="{FF2B5EF4-FFF2-40B4-BE49-F238E27FC236}">
                <a16:creationId xmlns:a16="http://schemas.microsoft.com/office/drawing/2014/main" id="{9501311C-8BB2-49F1-8626-93F0C85DC9B7}"/>
              </a:ext>
            </a:extLst>
          </p:cNvPr>
          <p:cNvGrpSpPr/>
          <p:nvPr/>
        </p:nvGrpSpPr>
        <p:grpSpPr>
          <a:xfrm>
            <a:off x="4237906" y="1557199"/>
            <a:ext cx="668183" cy="496804"/>
            <a:chOff x="5247525" y="3007275"/>
            <a:chExt cx="517575" cy="384825"/>
          </a:xfrm>
          <a:solidFill>
            <a:schemeClr val="bg1"/>
          </a:solidFill>
        </p:grpSpPr>
        <p:sp>
          <p:nvSpPr>
            <p:cNvPr id="23" name="Google Shape;860;p49">
              <a:extLst>
                <a:ext uri="{FF2B5EF4-FFF2-40B4-BE49-F238E27FC236}">
                  <a16:creationId xmlns:a16="http://schemas.microsoft.com/office/drawing/2014/main" id="{6AC4EAF1-D0DD-4538-8F19-D873832BA168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grp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61;p49">
              <a:extLst>
                <a:ext uri="{FF2B5EF4-FFF2-40B4-BE49-F238E27FC236}">
                  <a16:creationId xmlns:a16="http://schemas.microsoft.com/office/drawing/2014/main" id="{4595306B-1C62-4460-A797-479AB0ED0CC0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grpFill/>
            <a:ln w="19050" cap="rnd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727;p49">
            <a:extLst>
              <a:ext uri="{FF2B5EF4-FFF2-40B4-BE49-F238E27FC236}">
                <a16:creationId xmlns:a16="http://schemas.microsoft.com/office/drawing/2014/main" id="{2B08AB9B-0356-4FCD-A758-30AEA8002A98}"/>
              </a:ext>
            </a:extLst>
          </p:cNvPr>
          <p:cNvGrpSpPr/>
          <p:nvPr/>
        </p:nvGrpSpPr>
        <p:grpSpPr>
          <a:xfrm>
            <a:off x="1779341" y="2114362"/>
            <a:ext cx="336767" cy="383835"/>
            <a:chOff x="4630125" y="278900"/>
            <a:chExt cx="400675" cy="456675"/>
          </a:xfrm>
        </p:grpSpPr>
        <p:sp>
          <p:nvSpPr>
            <p:cNvPr id="28" name="Google Shape;728;p49">
              <a:extLst>
                <a:ext uri="{FF2B5EF4-FFF2-40B4-BE49-F238E27FC236}">
                  <a16:creationId xmlns:a16="http://schemas.microsoft.com/office/drawing/2014/main" id="{80D26A41-FDAF-4FEB-8FC4-53F76F979051}"/>
                </a:ext>
              </a:extLst>
            </p:cNvPr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29;p49">
              <a:extLst>
                <a:ext uri="{FF2B5EF4-FFF2-40B4-BE49-F238E27FC236}">
                  <a16:creationId xmlns:a16="http://schemas.microsoft.com/office/drawing/2014/main" id="{BC244D16-9D0E-48F2-BC7C-40C0BDBC700F}"/>
                </a:ext>
              </a:extLst>
            </p:cNvPr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0;p49">
              <a:extLst>
                <a:ext uri="{FF2B5EF4-FFF2-40B4-BE49-F238E27FC236}">
                  <a16:creationId xmlns:a16="http://schemas.microsoft.com/office/drawing/2014/main" id="{0F460956-A768-48A5-97C0-1E3113A73206}"/>
                </a:ext>
              </a:extLst>
            </p:cNvPr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1;p49">
              <a:extLst>
                <a:ext uri="{FF2B5EF4-FFF2-40B4-BE49-F238E27FC236}">
                  <a16:creationId xmlns:a16="http://schemas.microsoft.com/office/drawing/2014/main" id="{CE36FEA2-A590-4F3D-823E-9646EA102E18}"/>
                </a:ext>
              </a:extLst>
            </p:cNvPr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13;p49">
            <a:extLst>
              <a:ext uri="{FF2B5EF4-FFF2-40B4-BE49-F238E27FC236}">
                <a16:creationId xmlns:a16="http://schemas.microsoft.com/office/drawing/2014/main" id="{6425E570-B3F5-41D7-A313-3514B674FD87}"/>
              </a:ext>
            </a:extLst>
          </p:cNvPr>
          <p:cNvGrpSpPr/>
          <p:nvPr/>
        </p:nvGrpSpPr>
        <p:grpSpPr>
          <a:xfrm>
            <a:off x="690750" y="2434753"/>
            <a:ext cx="332670" cy="332670"/>
            <a:chOff x="6649150" y="309350"/>
            <a:chExt cx="395800" cy="395800"/>
          </a:xfrm>
        </p:grpSpPr>
        <p:sp>
          <p:nvSpPr>
            <p:cNvPr id="33" name="Google Shape;1014;p49">
              <a:extLst>
                <a:ext uri="{FF2B5EF4-FFF2-40B4-BE49-F238E27FC236}">
                  <a16:creationId xmlns:a16="http://schemas.microsoft.com/office/drawing/2014/main" id="{7DA739F9-B7E9-4C17-A826-44A522ADE7ED}"/>
                </a:ext>
              </a:extLst>
            </p:cNvPr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15;p49">
              <a:extLst>
                <a:ext uri="{FF2B5EF4-FFF2-40B4-BE49-F238E27FC236}">
                  <a16:creationId xmlns:a16="http://schemas.microsoft.com/office/drawing/2014/main" id="{ACECC3E3-54EA-4146-8353-8A344C5864E4}"/>
                </a:ext>
              </a:extLst>
            </p:cNvPr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16;p49">
              <a:extLst>
                <a:ext uri="{FF2B5EF4-FFF2-40B4-BE49-F238E27FC236}">
                  <a16:creationId xmlns:a16="http://schemas.microsoft.com/office/drawing/2014/main" id="{E06BD6A1-2466-44B8-BAFD-4B54D3643365}"/>
                </a:ext>
              </a:extLst>
            </p:cNvPr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17;p49">
              <a:extLst>
                <a:ext uri="{FF2B5EF4-FFF2-40B4-BE49-F238E27FC236}">
                  <a16:creationId xmlns:a16="http://schemas.microsoft.com/office/drawing/2014/main" id="{CE0EC445-6AD8-4157-A6B5-1549BA66444E}"/>
                </a:ext>
              </a:extLst>
            </p:cNvPr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018;p49">
              <a:extLst>
                <a:ext uri="{FF2B5EF4-FFF2-40B4-BE49-F238E27FC236}">
                  <a16:creationId xmlns:a16="http://schemas.microsoft.com/office/drawing/2014/main" id="{ECF35AAC-922B-4D1E-8BE9-77DDF20D8E5B}"/>
                </a:ext>
              </a:extLst>
            </p:cNvPr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019;p49">
              <a:extLst>
                <a:ext uri="{FF2B5EF4-FFF2-40B4-BE49-F238E27FC236}">
                  <a16:creationId xmlns:a16="http://schemas.microsoft.com/office/drawing/2014/main" id="{93B8A8A9-3441-4B55-8E39-F145E25144A3}"/>
                </a:ext>
              </a:extLst>
            </p:cNvPr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20;p49">
              <a:extLst>
                <a:ext uri="{FF2B5EF4-FFF2-40B4-BE49-F238E27FC236}">
                  <a16:creationId xmlns:a16="http://schemas.microsoft.com/office/drawing/2014/main" id="{D4D3801E-678B-400C-85D4-62F85BD94351}"/>
                </a:ext>
              </a:extLst>
            </p:cNvPr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21;p49">
              <a:extLst>
                <a:ext uri="{FF2B5EF4-FFF2-40B4-BE49-F238E27FC236}">
                  <a16:creationId xmlns:a16="http://schemas.microsoft.com/office/drawing/2014/main" id="{B6F172CF-3915-4B7F-BA7A-9FFB091F255D}"/>
                </a:ext>
              </a:extLst>
            </p:cNvPr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22;p49">
              <a:extLst>
                <a:ext uri="{FF2B5EF4-FFF2-40B4-BE49-F238E27FC236}">
                  <a16:creationId xmlns:a16="http://schemas.microsoft.com/office/drawing/2014/main" id="{2500DF4A-6768-4F6A-BC1C-7728366C7767}"/>
                </a:ext>
              </a:extLst>
            </p:cNvPr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23;p49">
              <a:extLst>
                <a:ext uri="{FF2B5EF4-FFF2-40B4-BE49-F238E27FC236}">
                  <a16:creationId xmlns:a16="http://schemas.microsoft.com/office/drawing/2014/main" id="{1E650AC2-3514-456C-990C-8E492D7ADEEA}"/>
                </a:ext>
              </a:extLst>
            </p:cNvPr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24;p49">
              <a:extLst>
                <a:ext uri="{FF2B5EF4-FFF2-40B4-BE49-F238E27FC236}">
                  <a16:creationId xmlns:a16="http://schemas.microsoft.com/office/drawing/2014/main" id="{5B869C01-C29E-4C9A-ADCB-0650FCE5D3FA}"/>
                </a:ext>
              </a:extLst>
            </p:cNvPr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025;p49">
              <a:extLst>
                <a:ext uri="{FF2B5EF4-FFF2-40B4-BE49-F238E27FC236}">
                  <a16:creationId xmlns:a16="http://schemas.microsoft.com/office/drawing/2014/main" id="{7E08ED9B-C5F3-4D0A-89FE-C66C1020EF80}"/>
                </a:ext>
              </a:extLst>
            </p:cNvPr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26;p49">
              <a:extLst>
                <a:ext uri="{FF2B5EF4-FFF2-40B4-BE49-F238E27FC236}">
                  <a16:creationId xmlns:a16="http://schemas.microsoft.com/office/drawing/2014/main" id="{083B220F-DDB0-49FF-BEF3-D142FBA43D43}"/>
                </a:ext>
              </a:extLst>
            </p:cNvPr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27;p49">
              <a:extLst>
                <a:ext uri="{FF2B5EF4-FFF2-40B4-BE49-F238E27FC236}">
                  <a16:creationId xmlns:a16="http://schemas.microsoft.com/office/drawing/2014/main" id="{79F60655-E733-4F53-96E5-DF94638CA8BD}"/>
                </a:ext>
              </a:extLst>
            </p:cNvPr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28;p49">
              <a:extLst>
                <a:ext uri="{FF2B5EF4-FFF2-40B4-BE49-F238E27FC236}">
                  <a16:creationId xmlns:a16="http://schemas.microsoft.com/office/drawing/2014/main" id="{1C371ABA-256A-43AB-B395-200C50FCCBD4}"/>
                </a:ext>
              </a:extLst>
            </p:cNvPr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29;p49">
              <a:extLst>
                <a:ext uri="{FF2B5EF4-FFF2-40B4-BE49-F238E27FC236}">
                  <a16:creationId xmlns:a16="http://schemas.microsoft.com/office/drawing/2014/main" id="{038FA92F-D86E-4A60-A2B8-C3F12092C6B7}"/>
                </a:ext>
              </a:extLst>
            </p:cNvPr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30;p49">
              <a:extLst>
                <a:ext uri="{FF2B5EF4-FFF2-40B4-BE49-F238E27FC236}">
                  <a16:creationId xmlns:a16="http://schemas.microsoft.com/office/drawing/2014/main" id="{7C875124-7A16-45EC-8949-107E20205988}"/>
                </a:ext>
              </a:extLst>
            </p:cNvPr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31;p49">
              <a:extLst>
                <a:ext uri="{FF2B5EF4-FFF2-40B4-BE49-F238E27FC236}">
                  <a16:creationId xmlns:a16="http://schemas.microsoft.com/office/drawing/2014/main" id="{4B110A4A-AEC1-4CD0-A7E3-FA1FD3EB2263}"/>
                </a:ext>
              </a:extLst>
            </p:cNvPr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32;p49">
              <a:extLst>
                <a:ext uri="{FF2B5EF4-FFF2-40B4-BE49-F238E27FC236}">
                  <a16:creationId xmlns:a16="http://schemas.microsoft.com/office/drawing/2014/main" id="{91850813-5334-4D6F-ACA2-AAB848C98F4B}"/>
                </a:ext>
              </a:extLst>
            </p:cNvPr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33;p49">
              <a:extLst>
                <a:ext uri="{FF2B5EF4-FFF2-40B4-BE49-F238E27FC236}">
                  <a16:creationId xmlns:a16="http://schemas.microsoft.com/office/drawing/2014/main" id="{B593E08A-6D06-4D2C-9755-DB59C5125748}"/>
                </a:ext>
              </a:extLst>
            </p:cNvPr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34;p49">
              <a:extLst>
                <a:ext uri="{FF2B5EF4-FFF2-40B4-BE49-F238E27FC236}">
                  <a16:creationId xmlns:a16="http://schemas.microsoft.com/office/drawing/2014/main" id="{081B3CAF-EA42-40A3-AE60-2BD5901CE962}"/>
                </a:ext>
              </a:extLst>
            </p:cNvPr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35;p49">
              <a:extLst>
                <a:ext uri="{FF2B5EF4-FFF2-40B4-BE49-F238E27FC236}">
                  <a16:creationId xmlns:a16="http://schemas.microsoft.com/office/drawing/2014/main" id="{EF5A9607-D517-4A82-B841-DB2DE4F7F6AA}"/>
                </a:ext>
              </a:extLst>
            </p:cNvPr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36;p49">
              <a:extLst>
                <a:ext uri="{FF2B5EF4-FFF2-40B4-BE49-F238E27FC236}">
                  <a16:creationId xmlns:a16="http://schemas.microsoft.com/office/drawing/2014/main" id="{4A27809D-C7F3-407E-BE36-C1EDF8C29A78}"/>
                </a:ext>
              </a:extLst>
            </p:cNvPr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1D1D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1037;p49">
            <a:extLst>
              <a:ext uri="{FF2B5EF4-FFF2-40B4-BE49-F238E27FC236}">
                <a16:creationId xmlns:a16="http://schemas.microsoft.com/office/drawing/2014/main" id="{DF15D4E7-FA3B-4AD3-9462-A2FCDF410CED}"/>
              </a:ext>
            </a:extLst>
          </p:cNvPr>
          <p:cNvGrpSpPr/>
          <p:nvPr/>
        </p:nvGrpSpPr>
        <p:grpSpPr>
          <a:xfrm>
            <a:off x="985029" y="2636364"/>
            <a:ext cx="337797" cy="319873"/>
            <a:chOff x="5973900" y="318475"/>
            <a:chExt cx="401900" cy="380575"/>
          </a:xfrm>
        </p:grpSpPr>
        <p:sp>
          <p:nvSpPr>
            <p:cNvPr id="57" name="Google Shape;1038;p49">
              <a:extLst>
                <a:ext uri="{FF2B5EF4-FFF2-40B4-BE49-F238E27FC236}">
                  <a16:creationId xmlns:a16="http://schemas.microsoft.com/office/drawing/2014/main" id="{59378CB1-F5DD-48CC-87B3-09F5C50AAA6E}"/>
                </a:ext>
              </a:extLst>
            </p:cNvPr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39;p49">
              <a:extLst>
                <a:ext uri="{FF2B5EF4-FFF2-40B4-BE49-F238E27FC236}">
                  <a16:creationId xmlns:a16="http://schemas.microsoft.com/office/drawing/2014/main" id="{46B4214E-25E0-4E0D-BB06-376C085F2188}"/>
                </a:ext>
              </a:extLst>
            </p:cNvPr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40;p49">
              <a:extLst>
                <a:ext uri="{FF2B5EF4-FFF2-40B4-BE49-F238E27FC236}">
                  <a16:creationId xmlns:a16="http://schemas.microsoft.com/office/drawing/2014/main" id="{8D5B7917-AA9E-4676-B99C-9DEC8CE28AB4}"/>
                </a:ext>
              </a:extLst>
            </p:cNvPr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41;p49">
              <a:extLst>
                <a:ext uri="{FF2B5EF4-FFF2-40B4-BE49-F238E27FC236}">
                  <a16:creationId xmlns:a16="http://schemas.microsoft.com/office/drawing/2014/main" id="{B972919B-E7DE-4EFF-8572-7BDF2E1CA8E9}"/>
                </a:ext>
              </a:extLst>
            </p:cNvPr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42;p49">
              <a:extLst>
                <a:ext uri="{FF2B5EF4-FFF2-40B4-BE49-F238E27FC236}">
                  <a16:creationId xmlns:a16="http://schemas.microsoft.com/office/drawing/2014/main" id="{268D02CD-6D75-416C-BE2F-6D9E402B0CB1}"/>
                </a:ext>
              </a:extLst>
            </p:cNvPr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43;p49">
              <a:extLst>
                <a:ext uri="{FF2B5EF4-FFF2-40B4-BE49-F238E27FC236}">
                  <a16:creationId xmlns:a16="http://schemas.microsoft.com/office/drawing/2014/main" id="{1F7D698B-043F-4E3A-B984-94E36AE97B60}"/>
                </a:ext>
              </a:extLst>
            </p:cNvPr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044;p49">
              <a:extLst>
                <a:ext uri="{FF2B5EF4-FFF2-40B4-BE49-F238E27FC236}">
                  <a16:creationId xmlns:a16="http://schemas.microsoft.com/office/drawing/2014/main" id="{8A5336A9-9ADA-41F9-8CEB-D6CB8DF5A299}"/>
                </a:ext>
              </a:extLst>
            </p:cNvPr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045;p49">
              <a:extLst>
                <a:ext uri="{FF2B5EF4-FFF2-40B4-BE49-F238E27FC236}">
                  <a16:creationId xmlns:a16="http://schemas.microsoft.com/office/drawing/2014/main" id="{F87EF8F5-07E0-4E2B-9571-B40849209F7C}"/>
                </a:ext>
              </a:extLst>
            </p:cNvPr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046;p49">
              <a:extLst>
                <a:ext uri="{FF2B5EF4-FFF2-40B4-BE49-F238E27FC236}">
                  <a16:creationId xmlns:a16="http://schemas.microsoft.com/office/drawing/2014/main" id="{2DBA858F-AF95-4223-8A17-4230A8A14214}"/>
                </a:ext>
              </a:extLst>
            </p:cNvPr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047;p49">
              <a:extLst>
                <a:ext uri="{FF2B5EF4-FFF2-40B4-BE49-F238E27FC236}">
                  <a16:creationId xmlns:a16="http://schemas.microsoft.com/office/drawing/2014/main" id="{483CD7BB-E2CA-4DF3-BCB6-58B5978C2BCD}"/>
                </a:ext>
              </a:extLst>
            </p:cNvPr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048;p49">
              <a:extLst>
                <a:ext uri="{FF2B5EF4-FFF2-40B4-BE49-F238E27FC236}">
                  <a16:creationId xmlns:a16="http://schemas.microsoft.com/office/drawing/2014/main" id="{CB3F679C-C684-47A3-9CEF-BBFE59F849B4}"/>
                </a:ext>
              </a:extLst>
            </p:cNvPr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049;p49">
              <a:extLst>
                <a:ext uri="{FF2B5EF4-FFF2-40B4-BE49-F238E27FC236}">
                  <a16:creationId xmlns:a16="http://schemas.microsoft.com/office/drawing/2014/main" id="{E2F723B3-63FD-41E3-899A-CD3C767259C8}"/>
                </a:ext>
              </a:extLst>
            </p:cNvPr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050;p49">
              <a:extLst>
                <a:ext uri="{FF2B5EF4-FFF2-40B4-BE49-F238E27FC236}">
                  <a16:creationId xmlns:a16="http://schemas.microsoft.com/office/drawing/2014/main" id="{14A472D0-F194-4474-997C-C6A85EBBE79E}"/>
                </a:ext>
              </a:extLst>
            </p:cNvPr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051;p49">
              <a:extLst>
                <a:ext uri="{FF2B5EF4-FFF2-40B4-BE49-F238E27FC236}">
                  <a16:creationId xmlns:a16="http://schemas.microsoft.com/office/drawing/2014/main" id="{1F86D2DD-AA15-4BE1-9FB6-E2C12264D264}"/>
                </a:ext>
              </a:extLst>
            </p:cNvPr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oogle Shape;867;p49">
            <a:extLst>
              <a:ext uri="{FF2B5EF4-FFF2-40B4-BE49-F238E27FC236}">
                <a16:creationId xmlns:a16="http://schemas.microsoft.com/office/drawing/2014/main" id="{B0CDC421-FC0B-4F9C-BFD1-81015E5F48FF}"/>
              </a:ext>
            </a:extLst>
          </p:cNvPr>
          <p:cNvGrpSpPr/>
          <p:nvPr/>
        </p:nvGrpSpPr>
        <p:grpSpPr>
          <a:xfrm>
            <a:off x="1638377" y="3232306"/>
            <a:ext cx="397136" cy="305017"/>
            <a:chOff x="568950" y="3686775"/>
            <a:chExt cx="472500" cy="362900"/>
          </a:xfrm>
        </p:grpSpPr>
        <p:sp>
          <p:nvSpPr>
            <p:cNvPr id="72" name="Google Shape;868;p49">
              <a:extLst>
                <a:ext uri="{FF2B5EF4-FFF2-40B4-BE49-F238E27FC236}">
                  <a16:creationId xmlns:a16="http://schemas.microsoft.com/office/drawing/2014/main" id="{8016C430-FAED-455A-A61E-71F79F851BB7}"/>
                </a:ext>
              </a:extLst>
            </p:cNvPr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869;p49">
              <a:extLst>
                <a:ext uri="{FF2B5EF4-FFF2-40B4-BE49-F238E27FC236}">
                  <a16:creationId xmlns:a16="http://schemas.microsoft.com/office/drawing/2014/main" id="{07053E20-DE5D-44F3-80BC-5FF81809B5CD}"/>
                </a:ext>
              </a:extLst>
            </p:cNvPr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870;p49">
              <a:extLst>
                <a:ext uri="{FF2B5EF4-FFF2-40B4-BE49-F238E27FC236}">
                  <a16:creationId xmlns:a16="http://schemas.microsoft.com/office/drawing/2014/main" id="{15F6FF03-3D6D-497B-8A80-72EC6142EE8B}"/>
                </a:ext>
              </a:extLst>
            </p:cNvPr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" name="Google Shape;942;p49">
            <a:extLst>
              <a:ext uri="{FF2B5EF4-FFF2-40B4-BE49-F238E27FC236}">
                <a16:creationId xmlns:a16="http://schemas.microsoft.com/office/drawing/2014/main" id="{A588AF2C-D2E2-4B49-BBE2-3DB5758646C6}"/>
              </a:ext>
            </a:extLst>
          </p:cNvPr>
          <p:cNvGrpSpPr/>
          <p:nvPr/>
        </p:nvGrpSpPr>
        <p:grpSpPr>
          <a:xfrm>
            <a:off x="799782" y="3650906"/>
            <a:ext cx="354145" cy="354145"/>
            <a:chOff x="5964175" y="4329750"/>
            <a:chExt cx="421350" cy="421350"/>
          </a:xfrm>
        </p:grpSpPr>
        <p:sp>
          <p:nvSpPr>
            <p:cNvPr id="76" name="Google Shape;943;p49">
              <a:extLst>
                <a:ext uri="{FF2B5EF4-FFF2-40B4-BE49-F238E27FC236}">
                  <a16:creationId xmlns:a16="http://schemas.microsoft.com/office/drawing/2014/main" id="{3895D355-EFAC-42CA-9805-81AC4377A664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944;p49">
              <a:extLst>
                <a:ext uri="{FF2B5EF4-FFF2-40B4-BE49-F238E27FC236}">
                  <a16:creationId xmlns:a16="http://schemas.microsoft.com/office/drawing/2014/main" id="{BCF6A517-083A-45D9-908B-6D4B752FCFB2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" name="Textfeld 77">
            <a:extLst>
              <a:ext uri="{FF2B5EF4-FFF2-40B4-BE49-F238E27FC236}">
                <a16:creationId xmlns:a16="http://schemas.microsoft.com/office/drawing/2014/main" id="{4BF6ACF1-ED91-4E55-B21C-50E23DB329E1}"/>
              </a:ext>
            </a:extLst>
          </p:cNvPr>
          <p:cNvSpPr txBox="1"/>
          <p:nvPr/>
        </p:nvSpPr>
        <p:spPr>
          <a:xfrm>
            <a:off x="7639837" y="2963420"/>
            <a:ext cx="66228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dirty="0">
                <a:latin typeface="Poppins Light"/>
                <a:ea typeface="Poppins Light"/>
                <a:cs typeface="Poppins Light"/>
                <a:sym typeface="Poppins Light"/>
              </a:rPr>
              <a:t>✋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83091C40-B1E4-42D6-AC4C-B2523D040325}"/>
              </a:ext>
            </a:extLst>
          </p:cNvPr>
          <p:cNvSpPr txBox="1"/>
          <p:nvPr/>
        </p:nvSpPr>
        <p:spPr>
          <a:xfrm>
            <a:off x="6747569" y="2189436"/>
            <a:ext cx="70976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6000" dirty="0">
                <a:latin typeface="Poppins Light"/>
                <a:ea typeface="Poppins Light"/>
                <a:cs typeface="Poppins Light"/>
                <a:sym typeface="Poppins Light"/>
              </a:rPr>
              <a:t>👍</a:t>
            </a:r>
            <a:endParaRPr lang="de-DE" sz="6000" dirty="0"/>
          </a:p>
        </p:txBody>
      </p:sp>
      <p:sp>
        <p:nvSpPr>
          <p:cNvPr id="25" name="Pfeil: gestreift nach rechts 24">
            <a:extLst>
              <a:ext uri="{FF2B5EF4-FFF2-40B4-BE49-F238E27FC236}">
                <a16:creationId xmlns:a16="http://schemas.microsoft.com/office/drawing/2014/main" id="{BFB73FCD-FDAF-41DA-AE03-8A9137966CF5}"/>
              </a:ext>
            </a:extLst>
          </p:cNvPr>
          <p:cNvSpPr/>
          <p:nvPr/>
        </p:nvSpPr>
        <p:spPr>
          <a:xfrm>
            <a:off x="6220944" y="2531517"/>
            <a:ext cx="546755" cy="93973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gestreift nach rechts 25">
            <a:extLst>
              <a:ext uri="{FF2B5EF4-FFF2-40B4-BE49-F238E27FC236}">
                <a16:creationId xmlns:a16="http://schemas.microsoft.com/office/drawing/2014/main" id="{878F6341-3EDE-47C5-A6B9-A16AA479D249}"/>
              </a:ext>
            </a:extLst>
          </p:cNvPr>
          <p:cNvSpPr/>
          <p:nvPr/>
        </p:nvSpPr>
        <p:spPr>
          <a:xfrm>
            <a:off x="2432115" y="2552206"/>
            <a:ext cx="546755" cy="939735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5" name="Gerader Verbinder 84">
            <a:extLst>
              <a:ext uri="{FF2B5EF4-FFF2-40B4-BE49-F238E27FC236}">
                <a16:creationId xmlns:a16="http://schemas.microsoft.com/office/drawing/2014/main" id="{7262BA78-6E4E-4D7F-8D30-18073C734616}"/>
              </a:ext>
            </a:extLst>
          </p:cNvPr>
          <p:cNvCxnSpPr/>
          <p:nvPr/>
        </p:nvCxnSpPr>
        <p:spPr>
          <a:xfrm flipH="1">
            <a:off x="7362869" y="2678879"/>
            <a:ext cx="703044" cy="900260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862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>
            <a:spLocks noGrp="1"/>
          </p:cNvSpPr>
          <p:nvPr>
            <p:ph type="ctrTitle"/>
          </p:nvPr>
        </p:nvSpPr>
        <p:spPr>
          <a:xfrm>
            <a:off x="2286000" y="2236800"/>
            <a:ext cx="4572000" cy="95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 Engineering</a:t>
            </a:r>
            <a:endParaRPr dirty="0"/>
          </a:p>
        </p:txBody>
      </p:sp>
      <p:sp>
        <p:nvSpPr>
          <p:cNvPr id="177" name="Google Shape;177;p17"/>
          <p:cNvSpPr txBox="1"/>
          <p:nvPr/>
        </p:nvSpPr>
        <p:spPr>
          <a:xfrm>
            <a:off x="1030925" y="710500"/>
            <a:ext cx="1392600" cy="13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sz="6000" dirty="0">
              <a:solidFill>
                <a:srgbClr val="FFFFFF"/>
              </a:solidFill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F161020-7EBF-43FE-BBE2-4804D1329A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7" name="Google Shape;942;p49">
            <a:extLst>
              <a:ext uri="{FF2B5EF4-FFF2-40B4-BE49-F238E27FC236}">
                <a16:creationId xmlns:a16="http://schemas.microsoft.com/office/drawing/2014/main" id="{B1D650A2-3FDB-4C1B-9385-C5137D938473}"/>
              </a:ext>
            </a:extLst>
          </p:cNvPr>
          <p:cNvGrpSpPr/>
          <p:nvPr/>
        </p:nvGrpSpPr>
        <p:grpSpPr>
          <a:xfrm>
            <a:off x="7382181" y="3497343"/>
            <a:ext cx="347263" cy="347263"/>
            <a:chOff x="5964175" y="4329750"/>
            <a:chExt cx="421350" cy="421350"/>
          </a:xfrm>
          <a:solidFill>
            <a:schemeClr val="bg1"/>
          </a:solidFill>
        </p:grpSpPr>
        <p:sp>
          <p:nvSpPr>
            <p:cNvPr id="8" name="Google Shape;943;p49">
              <a:extLst>
                <a:ext uri="{FF2B5EF4-FFF2-40B4-BE49-F238E27FC236}">
                  <a16:creationId xmlns:a16="http://schemas.microsoft.com/office/drawing/2014/main" id="{F40E9CE0-A21A-4554-9F5C-DE3D23536F8F}"/>
                </a:ext>
              </a:extLst>
            </p:cNvPr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44;p49">
              <a:extLst>
                <a:ext uri="{FF2B5EF4-FFF2-40B4-BE49-F238E27FC236}">
                  <a16:creationId xmlns:a16="http://schemas.microsoft.com/office/drawing/2014/main" id="{73A0A55B-9E31-4BB9-AE97-1FAC42FBF0C1}"/>
                </a:ext>
              </a:extLst>
            </p:cNvPr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grpFill/>
            <a:ln w="12175" cap="rnd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74087547"/>
      </p:ext>
    </p:extLst>
  </p:cSld>
  <p:clrMapOvr>
    <a:masterClrMapping/>
  </p:clrMapOvr>
</p:sld>
</file>

<file path=ppt/theme/theme1.xml><?xml version="1.0" encoding="utf-8"?>
<a:theme xmlns:a="http://schemas.openxmlformats.org/drawingml/2006/main" name="Cymbelin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485364"/>
      </a:accent1>
      <a:accent2>
        <a:srgbClr val="63728A"/>
      </a:accent2>
      <a:accent3>
        <a:srgbClr val="8B9AB3"/>
      </a:accent3>
      <a:accent4>
        <a:srgbClr val="9E8473"/>
      </a:accent4>
      <a:accent5>
        <a:srgbClr val="CAAE9C"/>
      </a:accent5>
      <a:accent6>
        <a:srgbClr val="DFCEC3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558</Words>
  <Application>Microsoft Office PowerPoint</Application>
  <PresentationFormat>Bildschirmpräsentation (16:9)</PresentationFormat>
  <Paragraphs>168</Paragraphs>
  <Slides>37</Slides>
  <Notes>13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1" baseType="lpstr">
      <vt:lpstr>Poppins Light</vt:lpstr>
      <vt:lpstr>Poppins</vt:lpstr>
      <vt:lpstr>Arial</vt:lpstr>
      <vt:lpstr>Cymbeline template</vt:lpstr>
      <vt:lpstr>Flugpreisvorhersage Kaufen oder Warten?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Feature Engineering</vt:lpstr>
      <vt:lpstr>Zusätzliche Features</vt:lpstr>
      <vt:lpstr>Erster Überblick</vt:lpstr>
      <vt:lpstr>PowerPoint-Präsentation</vt:lpstr>
      <vt:lpstr>Train/Test-Split &amp; Class Imbalance</vt:lpstr>
      <vt:lpstr>Bestes Verfahren „out of the box“</vt:lpstr>
      <vt:lpstr>Anzahl Flüge je Strecke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Abflugs-Zeiten</vt:lpstr>
      <vt:lpstr>Abflugs-Zeiten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Korrelationsmatrix</vt:lpstr>
      <vt:lpstr>Verwendete Modelle</vt:lpstr>
      <vt:lpstr>Ergebnisse</vt:lpstr>
      <vt:lpstr>Mögliches Geschäftsmodell</vt:lpstr>
      <vt:lpstr>Weitere Maßnahmen</vt:lpstr>
      <vt:lpstr>Klassifikation oder Regression?</vt:lpstr>
      <vt:lpstr>Danke!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Flugpreisvorhersage Kaufen oder Warten?</dc:title>
  <dc:creator>Max</dc:creator>
  <cp:lastModifiedBy>Max Grundmann</cp:lastModifiedBy>
  <cp:revision>6</cp:revision>
  <dcterms:modified xsi:type="dcterms:W3CDTF">2022-03-19T21:40:36Z</dcterms:modified>
</cp:coreProperties>
</file>